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Average"/>
      <p:regular r:id="rId32"/>
    </p:embeddedFont>
    <p:embeddedFont>
      <p:font typeface="Roboto Mon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RobotoMono-regular.fntdata"/><Relationship Id="rId10" Type="http://schemas.openxmlformats.org/officeDocument/2006/relationships/slide" Target="slides/slide5.xml"/><Relationship Id="rId32" Type="http://schemas.openxmlformats.org/officeDocument/2006/relationships/font" Target="fonts/Average-regular.fntdata"/><Relationship Id="rId13" Type="http://schemas.openxmlformats.org/officeDocument/2006/relationships/slide" Target="slides/slide8.xml"/><Relationship Id="rId35" Type="http://schemas.openxmlformats.org/officeDocument/2006/relationships/font" Target="fonts/RobotoMono-italic.fntdata"/><Relationship Id="rId12" Type="http://schemas.openxmlformats.org/officeDocument/2006/relationships/slide" Target="slides/slide7.xml"/><Relationship Id="rId34" Type="http://schemas.openxmlformats.org/officeDocument/2006/relationships/font" Target="fonts/RobotoMon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Mon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5187be70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f5187be70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dk1"/>
                </a:solidFill>
                <a:highlight>
                  <a:srgbClr val="F7F7F7"/>
                </a:highlight>
                <a:latin typeface="Courier New"/>
                <a:ea typeface="Courier New"/>
                <a:cs typeface="Courier New"/>
                <a:sym typeface="Courier New"/>
              </a:rPr>
              <a:t>It suggests that the number of adults is highly correlated with other variables. From the correlation heatmap, this can be the average price per room and the market segment type.</a:t>
            </a:r>
            <a:endParaRPr sz="11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1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GB" sz="1150">
                <a:solidFill>
                  <a:schemeClr val="dk1"/>
                </a:solidFill>
                <a:highlight>
                  <a:srgbClr val="F7F7F7"/>
                </a:highlight>
                <a:latin typeface="Courier New"/>
                <a:ea typeface="Courier New"/>
                <a:cs typeface="Courier New"/>
                <a:sym typeface="Courier New"/>
              </a:rPr>
              <a:t>Price per room: f</a:t>
            </a:r>
            <a:r>
              <a:rPr lang="en-GB" sz="1050">
                <a:solidFill>
                  <a:schemeClr val="dk1"/>
                </a:solidFill>
                <a:highlight>
                  <a:srgbClr val="F7F7F7"/>
                </a:highlight>
                <a:latin typeface="Courier New"/>
                <a:ea typeface="Courier New"/>
                <a:cs typeface="Courier New"/>
                <a:sym typeface="Courier New"/>
              </a:rPr>
              <a:t>rom the correlation heatmap this are number of adults, number of children, the room type and the market segment.</a:t>
            </a:r>
            <a:endParaRPr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150">
              <a:solidFill>
                <a:schemeClr val="dk1"/>
              </a:solidFill>
              <a:highlight>
                <a:srgbClr val="F7F7F7"/>
              </a:highlight>
              <a:latin typeface="Courier New"/>
              <a:ea typeface="Courier New"/>
              <a:cs typeface="Courier New"/>
              <a:sym typeface="Courier New"/>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4c22f533b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f4c22f533b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4cc55a8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f4cc55a8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5187be7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f5187be7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Summary of Logistic Regression Results: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a:solidFill>
                  <a:schemeClr val="dk1"/>
                </a:solidFill>
              </a:rPr>
              <a:t>Accuracy: 0.79</a:t>
            </a:r>
            <a:br>
              <a:rPr b="1" lang="en-GB">
                <a:solidFill>
                  <a:schemeClr val="dk1"/>
                </a:solidFill>
              </a:rPr>
            </a:br>
            <a:r>
              <a:rPr lang="en-GB">
                <a:solidFill>
                  <a:schemeClr val="dk1"/>
                </a:solidFill>
              </a:rPr>
              <a:t>The model correctly predicted the </a:t>
            </a:r>
            <a:r>
              <a:rPr lang="en-GB">
                <a:solidFill>
                  <a:srgbClr val="188038"/>
                </a:solidFill>
                <a:latin typeface="Roboto Mono"/>
                <a:ea typeface="Roboto Mono"/>
                <a:cs typeface="Roboto Mono"/>
                <a:sym typeface="Roboto Mono"/>
              </a:rPr>
              <a:t>booking_status</a:t>
            </a:r>
            <a:r>
              <a:rPr lang="en-GB">
                <a:solidFill>
                  <a:schemeClr val="dk1"/>
                </a:solidFill>
              </a:rPr>
              <a:t> 79% of the time.</a:t>
            </a:r>
            <a:br>
              <a:rPr lang="en-GB">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Classification Report:</a:t>
            </a:r>
            <a:br>
              <a:rPr b="1" lang="en-GB">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Class 0 (</a:t>
            </a:r>
            <a:r>
              <a:rPr b="1" lang="en-GB">
                <a:solidFill>
                  <a:srgbClr val="188038"/>
                </a:solidFill>
                <a:latin typeface="Roboto Mono"/>
                <a:ea typeface="Roboto Mono"/>
                <a:cs typeface="Roboto Mono"/>
                <a:sym typeface="Roboto Mono"/>
              </a:rPr>
              <a:t>not cancelled</a:t>
            </a:r>
            <a:r>
              <a:rPr b="1" lang="en-GB">
                <a:solidFill>
                  <a:schemeClr val="dk1"/>
                </a:solidFill>
              </a:rPr>
              <a:t>):</a:t>
            </a: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Precision:</a:t>
            </a:r>
            <a:r>
              <a:rPr lang="en-GB">
                <a:solidFill>
                  <a:schemeClr val="dk1"/>
                </a:solidFill>
              </a:rPr>
              <a:t> 0.81 (81% of instances predicted as </a:t>
            </a:r>
            <a:r>
              <a:rPr lang="en-GB">
                <a:solidFill>
                  <a:srgbClr val="188038"/>
                </a:solidFill>
                <a:latin typeface="Roboto Mono"/>
                <a:ea typeface="Roboto Mono"/>
                <a:cs typeface="Roboto Mono"/>
                <a:sym typeface="Roboto Mono"/>
              </a:rPr>
              <a:t>not cancelled</a:t>
            </a:r>
            <a:r>
              <a:rPr lang="en-GB">
                <a:solidFill>
                  <a:schemeClr val="dk1"/>
                </a:solidFill>
              </a:rPr>
              <a:t> were correct).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Recall:</a:t>
            </a:r>
            <a:r>
              <a:rPr lang="en-GB">
                <a:solidFill>
                  <a:schemeClr val="dk1"/>
                </a:solidFill>
              </a:rPr>
              <a:t> 0.89 (89% of actual </a:t>
            </a:r>
            <a:r>
              <a:rPr lang="en-GB">
                <a:solidFill>
                  <a:srgbClr val="188038"/>
                </a:solidFill>
                <a:latin typeface="Roboto Mono"/>
                <a:ea typeface="Roboto Mono"/>
                <a:cs typeface="Roboto Mono"/>
                <a:sym typeface="Roboto Mono"/>
              </a:rPr>
              <a:t>not cancelled</a:t>
            </a:r>
            <a:r>
              <a:rPr lang="en-GB">
                <a:solidFill>
                  <a:schemeClr val="dk1"/>
                </a:solidFill>
              </a:rPr>
              <a:t> instances were correctly identified).</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F1-Score:</a:t>
            </a:r>
            <a:r>
              <a:rPr lang="en-GB">
                <a:solidFill>
                  <a:schemeClr val="dk1"/>
                </a:solidFill>
              </a:rPr>
              <a:t> 0.85 (harmonic mean of precision and recall).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Class 1 (</a:t>
            </a:r>
            <a:r>
              <a:rPr b="1" lang="en-GB">
                <a:solidFill>
                  <a:srgbClr val="188038"/>
                </a:solidFill>
                <a:latin typeface="Roboto Mono"/>
                <a:ea typeface="Roboto Mono"/>
                <a:cs typeface="Roboto Mono"/>
                <a:sym typeface="Roboto Mono"/>
              </a:rPr>
              <a:t>booked</a:t>
            </a:r>
            <a:r>
              <a:rPr b="1" lang="en-GB">
                <a:solidFill>
                  <a:schemeClr val="dk1"/>
                </a:solidFill>
              </a:rPr>
              <a:t>):</a:t>
            </a: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Precision:</a:t>
            </a:r>
            <a:r>
              <a:rPr lang="en-GB">
                <a:solidFill>
                  <a:schemeClr val="dk1"/>
                </a:solidFill>
              </a:rPr>
              <a:t> 0.72 (72% of instances predicted as </a:t>
            </a:r>
            <a:r>
              <a:rPr lang="en-GB">
                <a:solidFill>
                  <a:srgbClr val="188038"/>
                </a:solidFill>
                <a:latin typeface="Roboto Mono"/>
                <a:ea typeface="Roboto Mono"/>
                <a:cs typeface="Roboto Mono"/>
                <a:sym typeface="Roboto Mono"/>
              </a:rPr>
              <a:t>cancelled</a:t>
            </a:r>
            <a:r>
              <a:rPr lang="en-GB">
                <a:solidFill>
                  <a:schemeClr val="dk1"/>
                </a:solidFill>
              </a:rPr>
              <a:t> were correct).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Recall:</a:t>
            </a:r>
            <a:r>
              <a:rPr lang="en-GB">
                <a:solidFill>
                  <a:schemeClr val="dk1"/>
                </a:solidFill>
              </a:rPr>
              <a:t> 0.58 (58% of actual </a:t>
            </a:r>
            <a:r>
              <a:rPr lang="en-GB">
                <a:solidFill>
                  <a:srgbClr val="188038"/>
                </a:solidFill>
                <a:latin typeface="Roboto Mono"/>
                <a:ea typeface="Roboto Mono"/>
                <a:cs typeface="Roboto Mono"/>
                <a:sym typeface="Roboto Mono"/>
              </a:rPr>
              <a:t>cancelled</a:t>
            </a:r>
            <a:r>
              <a:rPr lang="en-GB">
                <a:solidFill>
                  <a:schemeClr val="dk1"/>
                </a:solidFill>
              </a:rPr>
              <a:t> instances were correctly identified).</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F1-Score:</a:t>
            </a:r>
            <a:r>
              <a:rPr lang="en-GB">
                <a:solidFill>
                  <a:schemeClr val="dk1"/>
                </a:solidFill>
              </a:rPr>
              <a:t> 0.64 (harmonic mean of precision and recall).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Overall:</a:t>
            </a: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lang="en-GB">
                <a:solidFill>
                  <a:schemeClr val="dk1"/>
                </a:solidFill>
              </a:rPr>
              <a:t>The model performs better at predicting class 0 (</a:t>
            </a:r>
            <a:r>
              <a:rPr lang="en-GB">
                <a:solidFill>
                  <a:srgbClr val="188038"/>
                </a:solidFill>
                <a:latin typeface="Roboto Mono"/>
                <a:ea typeface="Roboto Mono"/>
                <a:cs typeface="Roboto Mono"/>
                <a:sym typeface="Roboto Mono"/>
              </a:rPr>
              <a:t>not cancelled</a:t>
            </a:r>
            <a:r>
              <a:rPr lang="en-GB">
                <a:solidFill>
                  <a:schemeClr val="dk1"/>
                </a:solidFill>
              </a:rPr>
              <a:t>) than class 1 (</a:t>
            </a:r>
            <a:r>
              <a:rPr lang="en-GB">
                <a:solidFill>
                  <a:srgbClr val="188038"/>
                </a:solidFill>
                <a:latin typeface="Roboto Mono"/>
                <a:ea typeface="Roboto Mono"/>
                <a:cs typeface="Roboto Mono"/>
                <a:sym typeface="Roboto Mono"/>
              </a:rPr>
              <a:t>cancelled</a:t>
            </a:r>
            <a:r>
              <a:rPr lang="en-GB">
                <a:solidFill>
                  <a:schemeClr val="dk1"/>
                </a:solidFill>
              </a:rPr>
              <a: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GB">
                <a:solidFill>
                  <a:schemeClr val="dk1"/>
                </a:solidFill>
              </a:rPr>
              <a:t>The </a:t>
            </a:r>
            <a:r>
              <a:rPr b="1" lang="en-GB">
                <a:solidFill>
                  <a:schemeClr val="dk1"/>
                </a:solidFill>
              </a:rPr>
              <a:t>macro average</a:t>
            </a:r>
            <a:r>
              <a:rPr lang="en-GB">
                <a:solidFill>
                  <a:schemeClr val="dk1"/>
                </a:solidFill>
              </a:rPr>
              <a:t> F1-score (0.75) indicates a balanced average across both classes.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GB">
                <a:solidFill>
                  <a:schemeClr val="dk1"/>
                </a:solidFill>
              </a:rPr>
              <a:t>The </a:t>
            </a:r>
            <a:r>
              <a:rPr b="1" lang="en-GB">
                <a:solidFill>
                  <a:schemeClr val="dk1"/>
                </a:solidFill>
              </a:rPr>
              <a:t>weighted average</a:t>
            </a:r>
            <a:r>
              <a:rPr lang="en-GB">
                <a:solidFill>
                  <a:schemeClr val="dk1"/>
                </a:solidFill>
              </a:rPr>
              <a:t> F1-score (0.78) accounts for class imbalance and reflects overall model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Confusion Matrix:</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True Negatives (4382):</a:t>
            </a:r>
            <a:r>
              <a:rPr lang="en-GB">
                <a:solidFill>
                  <a:schemeClr val="dk1"/>
                </a:solidFill>
              </a:rPr>
              <a:t> The model correctly predicted 4382 instances of class 0 (</a:t>
            </a:r>
            <a:r>
              <a:rPr lang="en-GB">
                <a:solidFill>
                  <a:srgbClr val="188038"/>
                </a:solidFill>
                <a:latin typeface="Roboto Mono"/>
                <a:ea typeface="Roboto Mono"/>
                <a:cs typeface="Roboto Mono"/>
                <a:sym typeface="Roboto Mono"/>
              </a:rPr>
              <a:t>not cancelled</a:t>
            </a:r>
            <a:r>
              <a:rPr lang="en-GB">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False Positives (519):</a:t>
            </a:r>
            <a:r>
              <a:rPr lang="en-GB">
                <a:solidFill>
                  <a:schemeClr val="dk1"/>
                </a:solidFill>
              </a:rPr>
              <a:t> The model incorrectly predicted 519 instances as class 1 when they were actually class 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False Negatives (997):</a:t>
            </a:r>
            <a:r>
              <a:rPr lang="en-GB">
                <a:solidFill>
                  <a:schemeClr val="dk1"/>
                </a:solidFill>
              </a:rPr>
              <a:t> The model incorrectly predicted 997 instances as class 0 when they were actually class 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True Positives (1350):</a:t>
            </a:r>
            <a:r>
              <a:rPr lang="en-GB">
                <a:solidFill>
                  <a:schemeClr val="dk1"/>
                </a:solidFill>
              </a:rPr>
              <a:t> The model correctly predicted 1350 instances of class 1 (</a:t>
            </a:r>
            <a:r>
              <a:rPr lang="en-GB">
                <a:solidFill>
                  <a:srgbClr val="188038"/>
                </a:solidFill>
                <a:latin typeface="Roboto Mono"/>
                <a:ea typeface="Roboto Mono"/>
                <a:cs typeface="Roboto Mono"/>
                <a:sym typeface="Roboto Mono"/>
              </a:rPr>
              <a:t>cancelled</a:t>
            </a:r>
            <a:r>
              <a:rPr lang="en-GB">
                <a:solidFill>
                  <a:schemeClr val="dk1"/>
                </a:solidFill>
              </a:rPr>
              <a:t>).</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521e77d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f521e77d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f521e77d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f521e77d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GB">
                <a:solidFill>
                  <a:schemeClr val="dk1"/>
                </a:solidFill>
              </a:rPr>
              <a:t>Accuracy:</a:t>
            </a:r>
            <a:r>
              <a:rPr lang="en-GB">
                <a:solidFill>
                  <a:schemeClr val="dk1"/>
                </a:solidFill>
              </a:rPr>
              <a:t> 0.88 (88%)</a:t>
            </a:r>
            <a:br>
              <a:rPr lang="en-GB">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chemeClr val="dk1"/>
                </a:solidFill>
              </a:rPr>
              <a:t>The model correctly predicted the outcome 88% of the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Confusion Matrix:</a:t>
            </a:r>
            <a:br>
              <a:rPr b="1" lang="en-GB">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True Negatives (TN):</a:t>
            </a:r>
            <a:r>
              <a:rPr lang="en-GB">
                <a:solidFill>
                  <a:schemeClr val="dk1"/>
                </a:solidFill>
              </a:rPr>
              <a:t> 6880 (correctly predicted class 0 (Not cancelled))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False Positives (FP):</a:t>
            </a:r>
            <a:r>
              <a:rPr lang="en-GB">
                <a:solidFill>
                  <a:schemeClr val="dk1"/>
                </a:solidFill>
              </a:rPr>
              <a:t> 498 (incorrectly predicted class 1 as class 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False Negatives (FN):</a:t>
            </a:r>
            <a:r>
              <a:rPr lang="en-GB">
                <a:solidFill>
                  <a:schemeClr val="dk1"/>
                </a:solidFill>
              </a:rPr>
              <a:t> 754 (incorrectly predicted class 0 as class 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True Positives (TP):</a:t>
            </a:r>
            <a:r>
              <a:rPr lang="en-GB">
                <a:solidFill>
                  <a:schemeClr val="dk1"/>
                </a:solidFill>
              </a:rPr>
              <a:t> 2740 (correctly predicted class 1 (Cancelled))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Classification Report:</a:t>
            </a:r>
            <a:br>
              <a:rPr b="1" lang="en-GB">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Class 0 (Not cancelled):</a:t>
            </a:r>
            <a:br>
              <a:rPr b="1" lang="en-GB">
                <a:solidFill>
                  <a:schemeClr val="dk1"/>
                </a:solidFill>
              </a:rPr>
            </a:b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Precision:</a:t>
            </a:r>
            <a:r>
              <a:rPr lang="en-GB">
                <a:solidFill>
                  <a:schemeClr val="dk1"/>
                </a:solidFill>
              </a:rPr>
              <a:t> 0.90 (90% of instances predicted as </a:t>
            </a:r>
            <a:r>
              <a:rPr lang="en-GB">
                <a:solidFill>
                  <a:srgbClr val="188038"/>
                </a:solidFill>
                <a:latin typeface="Roboto Mono"/>
                <a:ea typeface="Roboto Mono"/>
                <a:cs typeface="Roboto Mono"/>
                <a:sym typeface="Roboto Mono"/>
              </a:rPr>
              <a:t>Not cancelled</a:t>
            </a:r>
            <a:r>
              <a:rPr lang="en-GB">
                <a:solidFill>
                  <a:schemeClr val="dk1"/>
                </a:solidFill>
              </a:rPr>
              <a:t> were correct)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Recall:</a:t>
            </a:r>
            <a:r>
              <a:rPr lang="en-GB">
                <a:solidFill>
                  <a:schemeClr val="dk1"/>
                </a:solidFill>
              </a:rPr>
              <a:t> 0.93 (93% of actual </a:t>
            </a:r>
            <a:r>
              <a:rPr lang="en-GB">
                <a:solidFill>
                  <a:srgbClr val="188038"/>
                </a:solidFill>
                <a:latin typeface="Roboto Mono"/>
                <a:ea typeface="Roboto Mono"/>
                <a:cs typeface="Roboto Mono"/>
                <a:sym typeface="Roboto Mono"/>
              </a:rPr>
              <a:t>Not cancelled</a:t>
            </a:r>
            <a:r>
              <a:rPr lang="en-GB">
                <a:solidFill>
                  <a:schemeClr val="dk1"/>
                </a:solidFill>
              </a:rPr>
              <a:t> instances were correctly identified)</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F1-Score:</a:t>
            </a:r>
            <a:r>
              <a:rPr lang="en-GB">
                <a:solidFill>
                  <a:schemeClr val="dk1"/>
                </a:solidFill>
              </a:rPr>
              <a:t> 0.92 (harmonic mean of precision and recall)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Class 1 (booked):</a:t>
            </a:r>
            <a:br>
              <a:rPr b="1" lang="en-GB">
                <a:solidFill>
                  <a:schemeClr val="dk1"/>
                </a:solidFill>
              </a:rPr>
            </a:b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Precision:</a:t>
            </a:r>
            <a:r>
              <a:rPr lang="en-GB">
                <a:solidFill>
                  <a:schemeClr val="dk1"/>
                </a:solidFill>
              </a:rPr>
              <a:t> 0.85 (85% of instances predicted as </a:t>
            </a:r>
            <a:r>
              <a:rPr lang="en-GB">
                <a:solidFill>
                  <a:srgbClr val="188038"/>
                </a:solidFill>
                <a:latin typeface="Roboto Mono"/>
                <a:ea typeface="Roboto Mono"/>
                <a:cs typeface="Roboto Mono"/>
                <a:sym typeface="Roboto Mono"/>
              </a:rPr>
              <a:t>Cancelled</a:t>
            </a:r>
            <a:r>
              <a:rPr lang="en-GB">
                <a:solidFill>
                  <a:schemeClr val="dk1"/>
                </a:solidFill>
              </a:rPr>
              <a:t> were correct)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Recall:</a:t>
            </a:r>
            <a:r>
              <a:rPr lang="en-GB">
                <a:solidFill>
                  <a:schemeClr val="dk1"/>
                </a:solidFill>
              </a:rPr>
              <a:t> 0.78 (78% of actual </a:t>
            </a:r>
            <a:r>
              <a:rPr lang="en-GB">
                <a:solidFill>
                  <a:srgbClr val="188038"/>
                </a:solidFill>
                <a:latin typeface="Roboto Mono"/>
                <a:ea typeface="Roboto Mono"/>
                <a:cs typeface="Roboto Mono"/>
                <a:sym typeface="Roboto Mono"/>
              </a:rPr>
              <a:t>Cancelled</a:t>
            </a:r>
            <a:r>
              <a:rPr lang="en-GB">
                <a:solidFill>
                  <a:schemeClr val="dk1"/>
                </a:solidFill>
              </a:rPr>
              <a:t> instances were correctly identified)</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F1-Score:</a:t>
            </a:r>
            <a:r>
              <a:rPr lang="en-GB">
                <a:solidFill>
                  <a:schemeClr val="dk1"/>
                </a:solidFill>
              </a:rPr>
              <a:t> 0.81 (harmonic mean of precision and recall)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Overall:</a:t>
            </a:r>
            <a:br>
              <a:rPr b="1" lang="en-GB">
                <a:solidFill>
                  <a:schemeClr val="dk1"/>
                </a:solidFill>
              </a:rPr>
            </a:br>
            <a:endParaRPr b="1">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Macro Average F1-Score:</a:t>
            </a:r>
            <a:r>
              <a:rPr lang="en-GB">
                <a:solidFill>
                  <a:schemeClr val="dk1"/>
                </a:solidFill>
              </a:rPr>
              <a:t> 0.87 (average performance across both classes)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Weighted Average F1-Score:</a:t>
            </a:r>
            <a:r>
              <a:rPr lang="en-GB">
                <a:solidFill>
                  <a:schemeClr val="dk1"/>
                </a:solidFill>
              </a:rPr>
              <a:t> 0.88 (accounts for class imbalance)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f521e77da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f521e77da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a:t>
            </a:r>
            <a:r>
              <a:rPr lang="en-GB"/>
              <a:t> logistic regression, lead time, number of special requests, and market segment type are very important in determining whether there will be a cancellation or not. The number of adults\or children, previous cancellation and number of week nights are the least important.</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GB"/>
              <a:t>Like Logistic Regression, Random forest shows lead time as the most important feature, but this is followed by average price per room and number of special request unlike Logistic.</a:t>
            </a:r>
            <a:endParaRPr/>
          </a:p>
          <a:p>
            <a:pPr indent="0" lvl="0" marL="0" rtl="0" algn="l">
              <a:lnSpc>
                <a:spcPct val="115000"/>
              </a:lnSpc>
              <a:spcBef>
                <a:spcPts val="1200"/>
              </a:spcBef>
              <a:spcAft>
                <a:spcPts val="0"/>
              </a:spcAft>
              <a:buClr>
                <a:schemeClr val="dk1"/>
              </a:buClr>
              <a:buSzPts val="1100"/>
              <a:buFont typeface="Arial"/>
              <a:buNone/>
            </a:pPr>
            <a:r>
              <a:rPr lang="en-GB"/>
              <a:t>RF then shows previous cancellations and repeated guests are the least important like logistic regression.</a:t>
            </a:r>
            <a:endParaRPr/>
          </a:p>
          <a:p>
            <a:pPr indent="0" lvl="0" marL="0" rtl="0" algn="l">
              <a:lnSpc>
                <a:spcPct val="115000"/>
              </a:lnSpc>
              <a:spcBef>
                <a:spcPts val="1200"/>
              </a:spcBef>
              <a:spcAft>
                <a:spcPts val="0"/>
              </a:spcAft>
              <a:buNone/>
            </a:pPr>
            <a:r>
              <a:rPr lang="en-GB"/>
              <a:t>The order of importance changes between the two models but they concur on which models are important.</a:t>
            </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f4c22f533b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f4c22f533b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f4c22f533b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f4c22f533b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f5187be7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f5187be7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5187be70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f5187be70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7F7F7"/>
                </a:highlight>
                <a:latin typeface="Courier New"/>
                <a:ea typeface="Courier New"/>
                <a:cs typeface="Courier New"/>
                <a:sym typeface="Courier New"/>
              </a:rPr>
              <a:t>The mean number of adults in a booking is 1.8 people with the minimum being 0 and the maximum 4.</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7F7F7"/>
                </a:highlight>
                <a:latin typeface="Courier New"/>
                <a:ea typeface="Courier New"/>
                <a:cs typeface="Courier New"/>
                <a:sym typeface="Courier New"/>
              </a:rPr>
              <a:t>The average number of children is 0 and the maximum is 10. The average is 0.16.</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chemeClr val="dk1"/>
                </a:solidFill>
                <a:highlight>
                  <a:srgbClr val="F7F7F7"/>
                </a:highlight>
                <a:latin typeface="Courier New"/>
                <a:ea typeface="Courier New"/>
                <a:cs typeface="Courier New"/>
                <a:sym typeface="Courier New"/>
              </a:rPr>
              <a:t>The average price per room minimum is 0 and the maximum is 540. The mean is 103.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f4c22f533b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f4c22f533b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type_of_meal_plan</a:t>
            </a:r>
            <a:endParaRPr/>
          </a:p>
          <a:p>
            <a:pPr indent="0" lvl="0" marL="0" rtl="0" algn="l">
              <a:spcBef>
                <a:spcPts val="0"/>
              </a:spcBef>
              <a:spcAft>
                <a:spcPts val="0"/>
              </a:spcAft>
              <a:buNone/>
            </a:pPr>
            <a:r>
              <a:rPr lang="en-GB"/>
              <a:t>Meal Plan 1     27835</a:t>
            </a:r>
            <a:endParaRPr/>
          </a:p>
          <a:p>
            <a:pPr indent="0" lvl="0" marL="0" rtl="0" algn="l">
              <a:spcBef>
                <a:spcPts val="0"/>
              </a:spcBef>
              <a:spcAft>
                <a:spcPts val="0"/>
              </a:spcAft>
              <a:buNone/>
            </a:pPr>
            <a:r>
              <a:rPr lang="en-GB"/>
              <a:t>Not Selected     5130</a:t>
            </a:r>
            <a:endParaRPr/>
          </a:p>
          <a:p>
            <a:pPr indent="0" lvl="0" marL="0" rtl="0" algn="l">
              <a:spcBef>
                <a:spcPts val="0"/>
              </a:spcBef>
              <a:spcAft>
                <a:spcPts val="0"/>
              </a:spcAft>
              <a:buNone/>
            </a:pPr>
            <a:r>
              <a:rPr lang="en-GB"/>
              <a:t>Meal Plan 2      3305</a:t>
            </a:r>
            <a:endParaRPr/>
          </a:p>
          <a:p>
            <a:pPr indent="0" lvl="0" marL="0" rtl="0" algn="l">
              <a:spcBef>
                <a:spcPts val="0"/>
              </a:spcBef>
              <a:spcAft>
                <a:spcPts val="0"/>
              </a:spcAft>
              <a:buNone/>
            </a:pPr>
            <a:r>
              <a:rPr lang="en-GB"/>
              <a:t>Meal Plan 3         5</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room_type_reserved</a:t>
            </a:r>
            <a:endParaRPr/>
          </a:p>
          <a:p>
            <a:pPr indent="0" lvl="0" marL="0" rtl="0" algn="l">
              <a:spcBef>
                <a:spcPts val="0"/>
              </a:spcBef>
              <a:spcAft>
                <a:spcPts val="0"/>
              </a:spcAft>
              <a:buNone/>
            </a:pPr>
            <a:r>
              <a:rPr lang="en-GB"/>
              <a:t>Room_Type 1    28130</a:t>
            </a:r>
            <a:endParaRPr/>
          </a:p>
          <a:p>
            <a:pPr indent="0" lvl="0" marL="0" rtl="0" algn="l">
              <a:spcBef>
                <a:spcPts val="0"/>
              </a:spcBef>
              <a:spcAft>
                <a:spcPts val="0"/>
              </a:spcAft>
              <a:buNone/>
            </a:pPr>
            <a:r>
              <a:rPr lang="en-GB"/>
              <a:t>Room_Type 4     6057</a:t>
            </a:r>
            <a:endParaRPr/>
          </a:p>
          <a:p>
            <a:pPr indent="0" lvl="0" marL="0" rtl="0" algn="l">
              <a:spcBef>
                <a:spcPts val="0"/>
              </a:spcBef>
              <a:spcAft>
                <a:spcPts val="0"/>
              </a:spcAft>
              <a:buNone/>
            </a:pPr>
            <a:r>
              <a:rPr lang="en-GB"/>
              <a:t>Room_Type 6      966</a:t>
            </a:r>
            <a:endParaRPr/>
          </a:p>
          <a:p>
            <a:pPr indent="0" lvl="0" marL="0" rtl="0" algn="l">
              <a:spcBef>
                <a:spcPts val="0"/>
              </a:spcBef>
              <a:spcAft>
                <a:spcPts val="0"/>
              </a:spcAft>
              <a:buNone/>
            </a:pPr>
            <a:r>
              <a:rPr lang="en-GB"/>
              <a:t>Room_Type 2      692</a:t>
            </a:r>
            <a:endParaRPr/>
          </a:p>
          <a:p>
            <a:pPr indent="0" lvl="0" marL="0" rtl="0" algn="l">
              <a:spcBef>
                <a:spcPts val="0"/>
              </a:spcBef>
              <a:spcAft>
                <a:spcPts val="0"/>
              </a:spcAft>
              <a:buNone/>
            </a:pPr>
            <a:r>
              <a:rPr lang="en-GB"/>
              <a:t>Room_Type 5      265</a:t>
            </a:r>
            <a:endParaRPr/>
          </a:p>
          <a:p>
            <a:pPr indent="0" lvl="0" marL="0" rtl="0" algn="l">
              <a:spcBef>
                <a:spcPts val="0"/>
              </a:spcBef>
              <a:spcAft>
                <a:spcPts val="0"/>
              </a:spcAft>
              <a:buNone/>
            </a:pPr>
            <a:r>
              <a:rPr lang="en-GB"/>
              <a:t>Room_Type 7      158</a:t>
            </a:r>
            <a:endParaRPr/>
          </a:p>
          <a:p>
            <a:pPr indent="0" lvl="0" marL="0" rtl="0" algn="l">
              <a:spcBef>
                <a:spcPts val="0"/>
              </a:spcBef>
              <a:spcAft>
                <a:spcPts val="0"/>
              </a:spcAft>
              <a:buNone/>
            </a:pPr>
            <a:r>
              <a:rPr lang="en-GB"/>
              <a:t>Room_Type 3        7</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market_segment_type</a:t>
            </a:r>
            <a:endParaRPr/>
          </a:p>
          <a:p>
            <a:pPr indent="0" lvl="0" marL="0" rtl="0" algn="l">
              <a:spcBef>
                <a:spcPts val="0"/>
              </a:spcBef>
              <a:spcAft>
                <a:spcPts val="0"/>
              </a:spcAft>
              <a:buNone/>
            </a:pPr>
            <a:r>
              <a:rPr lang="en-GB"/>
              <a:t>Online           23214</a:t>
            </a:r>
            <a:endParaRPr/>
          </a:p>
          <a:p>
            <a:pPr indent="0" lvl="0" marL="0" rtl="0" algn="l">
              <a:spcBef>
                <a:spcPts val="0"/>
              </a:spcBef>
              <a:spcAft>
                <a:spcPts val="0"/>
              </a:spcAft>
              <a:buNone/>
            </a:pPr>
            <a:r>
              <a:rPr lang="en-GB"/>
              <a:t>Offline          10528</a:t>
            </a:r>
            <a:endParaRPr/>
          </a:p>
          <a:p>
            <a:pPr indent="0" lvl="0" marL="0" rtl="0" algn="l">
              <a:spcBef>
                <a:spcPts val="0"/>
              </a:spcBef>
              <a:spcAft>
                <a:spcPts val="0"/>
              </a:spcAft>
              <a:buNone/>
            </a:pPr>
            <a:r>
              <a:rPr lang="en-GB"/>
              <a:t>Corporate         2017</a:t>
            </a:r>
            <a:endParaRPr/>
          </a:p>
          <a:p>
            <a:pPr indent="0" lvl="0" marL="0" rtl="0" algn="l">
              <a:spcBef>
                <a:spcPts val="0"/>
              </a:spcBef>
              <a:spcAft>
                <a:spcPts val="0"/>
              </a:spcAft>
              <a:buNone/>
            </a:pPr>
            <a:r>
              <a:rPr lang="en-GB"/>
              <a:t>Complementary      391</a:t>
            </a:r>
            <a:endParaRPr/>
          </a:p>
          <a:p>
            <a:pPr indent="0" lvl="0" marL="0" rtl="0" algn="l">
              <a:spcBef>
                <a:spcPts val="0"/>
              </a:spcBef>
              <a:spcAft>
                <a:spcPts val="0"/>
              </a:spcAft>
              <a:buNone/>
            </a:pPr>
            <a:r>
              <a:rPr lang="en-GB"/>
              <a:t>Aviation           125</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booking_status</a:t>
            </a:r>
            <a:endParaRPr/>
          </a:p>
          <a:p>
            <a:pPr indent="0" lvl="0" marL="0" rtl="0" algn="l">
              <a:spcBef>
                <a:spcPts val="0"/>
              </a:spcBef>
              <a:spcAft>
                <a:spcPts val="0"/>
              </a:spcAft>
              <a:buNone/>
            </a:pPr>
            <a:r>
              <a:rPr lang="en-GB"/>
              <a:t>Not_Canceled    24390</a:t>
            </a:r>
            <a:endParaRPr/>
          </a:p>
          <a:p>
            <a:pPr indent="0" lvl="0" marL="0" rtl="0" algn="l">
              <a:spcBef>
                <a:spcPts val="0"/>
              </a:spcBef>
              <a:spcAft>
                <a:spcPts val="0"/>
              </a:spcAft>
              <a:buClr>
                <a:schemeClr val="dk1"/>
              </a:buClr>
              <a:buSzPts val="1100"/>
              <a:buFont typeface="Arial"/>
              <a:buNone/>
            </a:pPr>
            <a:r>
              <a:rPr lang="en-GB"/>
              <a:t>Canceled        11885</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5187be70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f5187be70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chemeClr val="dk1"/>
                </a:solidFill>
                <a:highlight>
                  <a:srgbClr val="F7F7F7"/>
                </a:highlight>
                <a:latin typeface="Courier New"/>
                <a:ea typeface="Courier New"/>
                <a:cs typeface="Courier New"/>
                <a:sym typeface="Courier New"/>
              </a:rPr>
              <a:t>The booking status has a mild positive relationship with lead time.</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chemeClr val="dk1"/>
                </a:solidFill>
                <a:highlight>
                  <a:srgbClr val="F7F7F7"/>
                </a:highlight>
                <a:latin typeface="Courier New"/>
                <a:ea typeface="Courier New"/>
                <a:cs typeface="Courier New"/>
                <a:sym typeface="Courier New"/>
              </a:rPr>
              <a:t>Repeated guests have a positive correlation (0.54) with number of previous bookings not cancelled. The relationship between repeated guests and previous bookings canceled is also positive but not strong(0.39).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81" name="Shape 81"/>
        <p:cNvGrpSpPr/>
        <p:nvPr/>
      </p:nvGrpSpPr>
      <p:grpSpPr>
        <a:xfrm>
          <a:off x="0" y="0"/>
          <a:ext cx="0" cy="0"/>
          <a:chOff x="0" y="0"/>
          <a:chExt cx="0" cy="0"/>
        </a:xfrm>
      </p:grpSpPr>
      <p:grpSp>
        <p:nvGrpSpPr>
          <p:cNvPr id="82" name="Google Shape;82;p13"/>
          <p:cNvGrpSpPr/>
          <p:nvPr/>
        </p:nvGrpSpPr>
        <p:grpSpPr>
          <a:xfrm>
            <a:off x="4406400" y="0"/>
            <a:ext cx="4737600" cy="5143065"/>
            <a:chOff x="4406400" y="0"/>
            <a:chExt cx="4737600" cy="5143065"/>
          </a:xfrm>
        </p:grpSpPr>
        <p:sp>
          <p:nvSpPr>
            <p:cNvPr id="83" name="Google Shape;83;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03" name="Shape 103"/>
        <p:cNvGrpSpPr/>
        <p:nvPr/>
      </p:nvGrpSpPr>
      <p:grpSpPr>
        <a:xfrm>
          <a:off x="0" y="0"/>
          <a:ext cx="0" cy="0"/>
          <a:chOff x="0" y="0"/>
          <a:chExt cx="0" cy="0"/>
        </a:xfrm>
      </p:grpSpPr>
      <p:pic>
        <p:nvPicPr>
          <p:cNvPr descr="offset_comp_343059.jpg" id="104" name="Google Shape;104;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05" name="Google Shape;105;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0"/>
              </a:spcBef>
              <a:spcAft>
                <a:spcPts val="0"/>
              </a:spcAft>
              <a:buClr>
                <a:schemeClr val="dk2"/>
              </a:buClr>
              <a:buSzPts val="1400"/>
              <a:buChar char="○"/>
              <a:defRPr>
                <a:solidFill>
                  <a:schemeClr val="dk2"/>
                </a:solidFill>
              </a:defRPr>
            </a:lvl2pPr>
            <a:lvl3pPr indent="-317500" lvl="2" marL="1371600" rtl="0">
              <a:spcBef>
                <a:spcPts val="0"/>
              </a:spcBef>
              <a:spcAft>
                <a:spcPts val="0"/>
              </a:spcAft>
              <a:buClr>
                <a:schemeClr val="dk2"/>
              </a:buClr>
              <a:buSzPts val="1400"/>
              <a:buChar char="■"/>
              <a:defRPr>
                <a:solidFill>
                  <a:schemeClr val="dk2"/>
                </a:solidFill>
              </a:defRPr>
            </a:lvl3pPr>
            <a:lvl4pPr indent="-317500" lvl="3" marL="1828800" rtl="0">
              <a:spcBef>
                <a:spcPts val="0"/>
              </a:spcBef>
              <a:spcAft>
                <a:spcPts val="0"/>
              </a:spcAft>
              <a:buClr>
                <a:schemeClr val="dk2"/>
              </a:buClr>
              <a:buSzPts val="1400"/>
              <a:buChar char="●"/>
              <a:defRPr>
                <a:solidFill>
                  <a:schemeClr val="dk2"/>
                </a:solidFill>
              </a:defRPr>
            </a:lvl4pPr>
            <a:lvl5pPr indent="-317500" lvl="4" marL="2286000" rtl="0">
              <a:spcBef>
                <a:spcPts val="0"/>
              </a:spcBef>
              <a:spcAft>
                <a:spcPts val="0"/>
              </a:spcAft>
              <a:buClr>
                <a:schemeClr val="dk2"/>
              </a:buClr>
              <a:buSzPts val="1400"/>
              <a:buChar char="○"/>
              <a:defRPr>
                <a:solidFill>
                  <a:schemeClr val="dk2"/>
                </a:solidFill>
              </a:defRPr>
            </a:lvl5pPr>
            <a:lvl6pPr indent="-317500" lvl="5" marL="2743200" rtl="0">
              <a:spcBef>
                <a:spcPts val="0"/>
              </a:spcBef>
              <a:spcAft>
                <a:spcPts val="0"/>
              </a:spcAft>
              <a:buClr>
                <a:schemeClr val="dk2"/>
              </a:buClr>
              <a:buSzPts val="1400"/>
              <a:buChar char="■"/>
              <a:defRPr>
                <a:solidFill>
                  <a:schemeClr val="dk2"/>
                </a:solidFill>
              </a:defRPr>
            </a:lvl6pPr>
            <a:lvl7pPr indent="-317500" lvl="6" marL="3200400" rtl="0">
              <a:spcBef>
                <a:spcPts val="0"/>
              </a:spcBef>
              <a:spcAft>
                <a:spcPts val="0"/>
              </a:spcAft>
              <a:buClr>
                <a:schemeClr val="dk2"/>
              </a:buClr>
              <a:buSzPts val="1400"/>
              <a:buChar char="●"/>
              <a:defRPr>
                <a:solidFill>
                  <a:schemeClr val="dk2"/>
                </a:solidFill>
              </a:defRPr>
            </a:lvl7pPr>
            <a:lvl8pPr indent="-317500" lvl="7" marL="3657600" rtl="0">
              <a:spcBef>
                <a:spcPts val="0"/>
              </a:spcBef>
              <a:spcAft>
                <a:spcPts val="0"/>
              </a:spcAft>
              <a:buClr>
                <a:schemeClr val="dk2"/>
              </a:buClr>
              <a:buSzPts val="1400"/>
              <a:buChar char="○"/>
              <a:defRPr>
                <a:solidFill>
                  <a:schemeClr val="dk2"/>
                </a:solidFill>
              </a:defRPr>
            </a:lvl8pPr>
            <a:lvl9pPr indent="-317500" lvl="8" marL="4114800" rtl="0">
              <a:spcBef>
                <a:spcPts val="0"/>
              </a:spcBef>
              <a:spcAft>
                <a:spcPts val="0"/>
              </a:spcAft>
              <a:buClr>
                <a:schemeClr val="dk2"/>
              </a:buClr>
              <a:buSzPts val="1400"/>
              <a:buChar char="■"/>
              <a:defRPr>
                <a:solidFill>
                  <a:schemeClr val="dk2"/>
                </a:solidFill>
              </a:defRPr>
            </a:lvl9pPr>
          </a:lstStyle>
          <a:p/>
        </p:txBody>
      </p:sp>
      <p:sp>
        <p:nvSpPr>
          <p:cNvPr id="107" name="Google Shape;10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8" name="Google Shape;108;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4"/>
          <p:cNvGrpSpPr/>
          <p:nvPr/>
        </p:nvGrpSpPr>
        <p:grpSpPr>
          <a:xfrm>
            <a:off x="0" y="381001"/>
            <a:ext cx="1037850" cy="1016287"/>
            <a:chOff x="0" y="381001"/>
            <a:chExt cx="1037850" cy="1016287"/>
          </a:xfrm>
        </p:grpSpPr>
        <p:sp>
          <p:nvSpPr>
            <p:cNvPr id="113" name="Google Shape;113;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15" name="Shape 115"/>
        <p:cNvGrpSpPr/>
        <p:nvPr/>
      </p:nvGrpSpPr>
      <p:grpSpPr>
        <a:xfrm>
          <a:off x="0" y="0"/>
          <a:ext cx="0" cy="0"/>
          <a:chOff x="0" y="0"/>
          <a:chExt cx="0" cy="0"/>
        </a:xfrm>
      </p:grpSpPr>
      <p:sp>
        <p:nvSpPr>
          <p:cNvPr id="116" name="Google Shape;116;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7" name="Google Shape;117;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19" name="Google Shape;119;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5"/>
          <p:cNvGrpSpPr/>
          <p:nvPr/>
        </p:nvGrpSpPr>
        <p:grpSpPr>
          <a:xfrm>
            <a:off x="0" y="381001"/>
            <a:ext cx="1037850" cy="1016287"/>
            <a:chOff x="0" y="381001"/>
            <a:chExt cx="1037850" cy="1016287"/>
          </a:xfrm>
        </p:grpSpPr>
        <p:sp>
          <p:nvSpPr>
            <p:cNvPr id="124" name="Google Shape;124;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27" name="Google Shape;12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28" name="Shape 128"/>
        <p:cNvGrpSpPr/>
        <p:nvPr/>
      </p:nvGrpSpPr>
      <p:grpSpPr>
        <a:xfrm>
          <a:off x="0" y="0"/>
          <a:ext cx="0" cy="0"/>
          <a:chOff x="0" y="0"/>
          <a:chExt cx="0" cy="0"/>
        </a:xfrm>
      </p:grpSpPr>
      <p:sp>
        <p:nvSpPr>
          <p:cNvPr id="129" name="Google Shape;129;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0" name="Google Shape;130;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6"/>
          <p:cNvGrpSpPr/>
          <p:nvPr/>
        </p:nvGrpSpPr>
        <p:grpSpPr>
          <a:xfrm>
            <a:off x="0" y="381001"/>
            <a:ext cx="1037850" cy="1016287"/>
            <a:chOff x="0" y="381001"/>
            <a:chExt cx="1037850" cy="1016287"/>
          </a:xfrm>
        </p:grpSpPr>
        <p:sp>
          <p:nvSpPr>
            <p:cNvPr id="136" name="Google Shape;136;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39" name="Google Shape;13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40" name="Google Shape;140;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11.xml"/><Relationship Id="rId10" Type="http://schemas.openxmlformats.org/officeDocument/2006/relationships/slide" Target="/ppt/slides/slide10.xml"/><Relationship Id="rId13" Type="http://schemas.openxmlformats.org/officeDocument/2006/relationships/slide" Target="/ppt/slides/slide14.xml"/><Relationship Id="rId12" Type="http://schemas.openxmlformats.org/officeDocument/2006/relationships/slide" Target="/ppt/slides/slide13.xml"/><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9.xml"/><Relationship Id="rId15" Type="http://schemas.openxmlformats.org/officeDocument/2006/relationships/slide" Target="/ppt/slides/slide16.xml"/><Relationship Id="rId14" Type="http://schemas.openxmlformats.org/officeDocument/2006/relationships/slide" Target="/ppt/slides/slide15.xml"/><Relationship Id="rId16" Type="http://schemas.openxmlformats.org/officeDocument/2006/relationships/slide" Target="/ppt/slides/slide17.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6.xml"/><Relationship Id="rId5" Type="http://schemas.openxmlformats.org/officeDocument/2006/relationships/image" Target="../media/image5.jpg"/><Relationship Id="rId6" Type="http://schemas.openxmlformats.org/officeDocument/2006/relationships/image" Target="../media/image7.png"/><Relationship Id="rId7"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7"/>
          <p:cNvSpPr txBox="1"/>
          <p:nvPr>
            <p:ph type="ctrTitle"/>
          </p:nvPr>
        </p:nvSpPr>
        <p:spPr>
          <a:xfrm>
            <a:off x="591500" y="321475"/>
            <a:ext cx="8222100" cy="723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GB" sz="2100"/>
              <a:t>HOTEL RESERVATION CANCELLATION</a:t>
            </a:r>
            <a:endParaRPr b="1" sz="2100"/>
          </a:p>
        </p:txBody>
      </p:sp>
      <p:sp>
        <p:nvSpPr>
          <p:cNvPr id="146" name="Google Shape;146;p1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47" name="Google Shape;147;p17"/>
          <p:cNvPicPr preferRelativeResize="0"/>
          <p:nvPr/>
        </p:nvPicPr>
        <p:blipFill>
          <a:blip r:embed="rId3">
            <a:alphaModFix/>
          </a:blip>
          <a:stretch>
            <a:fillRect/>
          </a:stretch>
        </p:blipFill>
        <p:spPr>
          <a:xfrm>
            <a:off x="152400" y="1197175"/>
            <a:ext cx="8433500" cy="329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23" name="Shape 223"/>
        <p:cNvGrpSpPr/>
        <p:nvPr/>
      </p:nvGrpSpPr>
      <p:grpSpPr>
        <a:xfrm>
          <a:off x="0" y="0"/>
          <a:ext cx="0" cy="0"/>
          <a:chOff x="0" y="0"/>
          <a:chExt cx="0" cy="0"/>
        </a:xfrm>
      </p:grpSpPr>
      <p:sp>
        <p:nvSpPr>
          <p:cNvPr id="224" name="Google Shape;224;p26"/>
          <p:cNvSpPr txBox="1"/>
          <p:nvPr>
            <p:ph type="title"/>
          </p:nvPr>
        </p:nvSpPr>
        <p:spPr>
          <a:xfrm>
            <a:off x="311700" y="410000"/>
            <a:ext cx="4260300" cy="6078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Multicollinearity</a:t>
            </a:r>
            <a:endParaRPr/>
          </a:p>
        </p:txBody>
      </p:sp>
      <p:sp>
        <p:nvSpPr>
          <p:cNvPr id="225" name="Google Shape;225;p2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26" name="Google Shape;226;p26"/>
          <p:cNvSpPr txBox="1"/>
          <p:nvPr/>
        </p:nvSpPr>
        <p:spPr>
          <a:xfrm>
            <a:off x="307650" y="1115225"/>
            <a:ext cx="8528700" cy="3509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A multicollinearity check shows which variables are more correlated with other variables. We use VIF.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a:solidFill>
                  <a:schemeClr val="dk2"/>
                </a:solidFill>
                <a:latin typeface="Roboto"/>
                <a:ea typeface="Roboto"/>
                <a:cs typeface="Roboto"/>
                <a:sym typeface="Roboto"/>
              </a:rPr>
              <a:t> A VIF value of 1 indicates that there is no correlation between the predictor variables, while a value of greater than 1 indicates that there is some correlation. Generally, a VIF value of 5 or above is considered to indicate a high degree of multicollinearity.</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a:solidFill>
                  <a:schemeClr val="dk2"/>
                </a:solidFill>
                <a:latin typeface="Roboto"/>
                <a:ea typeface="Roboto"/>
                <a:cs typeface="Roboto"/>
                <a:sym typeface="Roboto"/>
              </a:rPr>
              <a:t>Number</a:t>
            </a:r>
            <a:r>
              <a:rPr lang="en-GB" sz="1800">
                <a:solidFill>
                  <a:schemeClr val="dk2"/>
                </a:solidFill>
                <a:latin typeface="Roboto"/>
                <a:ea typeface="Roboto"/>
                <a:cs typeface="Roboto"/>
                <a:sym typeface="Roboto"/>
              </a:rPr>
              <a:t> of adults shows a high degree of multicollinearity (11.80) with other features.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a:solidFill>
                  <a:schemeClr val="dk2"/>
                </a:solidFill>
                <a:latin typeface="Roboto"/>
                <a:ea typeface="Roboto"/>
                <a:cs typeface="Roboto"/>
                <a:sym typeface="Roboto"/>
              </a:rPr>
              <a:t>The average price per room also has high multicollinearity (12.21).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a:solidFill>
                  <a:schemeClr val="dk2"/>
                </a:solidFill>
                <a:latin typeface="Roboto"/>
                <a:ea typeface="Roboto"/>
                <a:cs typeface="Roboto"/>
                <a:sym typeface="Roboto"/>
              </a:rPr>
              <a:t>The meal type has moderate multicollinearity of 5.97.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a:solidFill>
                  <a:schemeClr val="dk2"/>
                </a:solidFill>
                <a:latin typeface="Roboto"/>
                <a:ea typeface="Roboto"/>
                <a:cs typeface="Roboto"/>
                <a:sym typeface="Roboto"/>
              </a:rPr>
              <a:t>Most of the </a:t>
            </a:r>
            <a:r>
              <a:rPr lang="en-GB" sz="1800">
                <a:solidFill>
                  <a:schemeClr val="dk2"/>
                </a:solidFill>
                <a:latin typeface="Roboto"/>
                <a:ea typeface="Roboto"/>
                <a:cs typeface="Roboto"/>
                <a:sym typeface="Roboto"/>
              </a:rPr>
              <a:t>other features have a VIF of less than 5 which is acceptable. </a:t>
            </a:r>
            <a:endParaRPr sz="18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30" name="Shape 230"/>
        <p:cNvGrpSpPr/>
        <p:nvPr/>
      </p:nvGrpSpPr>
      <p:grpSpPr>
        <a:xfrm>
          <a:off x="0" y="0"/>
          <a:ext cx="0" cy="0"/>
          <a:chOff x="0" y="0"/>
          <a:chExt cx="0" cy="0"/>
        </a:xfrm>
      </p:grpSpPr>
      <p:sp>
        <p:nvSpPr>
          <p:cNvPr id="231" name="Google Shape;231;p27"/>
          <p:cNvSpPr txBox="1"/>
          <p:nvPr>
            <p:ph type="title"/>
          </p:nvPr>
        </p:nvSpPr>
        <p:spPr>
          <a:xfrm>
            <a:off x="311700" y="410000"/>
            <a:ext cx="8520600" cy="6078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Relationships</a:t>
            </a:r>
            <a:endParaRPr/>
          </a:p>
          <a:p>
            <a:pPr indent="0" lvl="0" marL="0" rtl="0" algn="l">
              <a:spcBef>
                <a:spcPts val="0"/>
              </a:spcBef>
              <a:spcAft>
                <a:spcPts val="0"/>
              </a:spcAft>
              <a:buNone/>
            </a:pPr>
            <a:r>
              <a:t/>
            </a:r>
            <a:endParaRPr/>
          </a:p>
        </p:txBody>
      </p:sp>
      <p:sp>
        <p:nvSpPr>
          <p:cNvPr id="232" name="Google Shape;232;p27"/>
          <p:cNvSpPr txBox="1"/>
          <p:nvPr>
            <p:ph idx="1" type="body"/>
          </p:nvPr>
        </p:nvSpPr>
        <p:spPr>
          <a:xfrm>
            <a:off x="152400" y="4433600"/>
            <a:ext cx="4419600" cy="470100"/>
          </a:xfrm>
          <a:prstGeom prst="rect">
            <a:avLst/>
          </a:prstGeom>
          <a:solidFill>
            <a:schemeClr val="lt1"/>
          </a:solidFill>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GB"/>
              <a:t>The image shows the </a:t>
            </a:r>
            <a:r>
              <a:rPr lang="en-GB"/>
              <a:t>relationship</a:t>
            </a:r>
            <a:r>
              <a:rPr lang="en-GB"/>
              <a:t> between the market segment and the price of the room they book.</a:t>
            </a:r>
            <a:endParaRPr/>
          </a:p>
        </p:txBody>
      </p:sp>
      <p:sp>
        <p:nvSpPr>
          <p:cNvPr id="233" name="Google Shape;233;p2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solidFill>
                  <a:schemeClr val="dk2"/>
                </a:solidFill>
              </a:rPr>
              <a:t>‹#›</a:t>
            </a:fld>
            <a:endParaRPr>
              <a:solidFill>
                <a:schemeClr val="dk2"/>
              </a:solidFill>
            </a:endParaRPr>
          </a:p>
        </p:txBody>
      </p:sp>
      <p:sp>
        <p:nvSpPr>
          <p:cNvPr id="234" name="Google Shape;234;p27"/>
          <p:cNvSpPr txBox="1"/>
          <p:nvPr>
            <p:ph idx="2" type="body"/>
          </p:nvPr>
        </p:nvSpPr>
        <p:spPr>
          <a:xfrm>
            <a:off x="4926150" y="4433600"/>
            <a:ext cx="3999900" cy="470100"/>
          </a:xfrm>
          <a:prstGeom prst="rect">
            <a:avLst/>
          </a:prstGeom>
          <a:solidFill>
            <a:schemeClr val="lt1"/>
          </a:solidFill>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GB"/>
              <a:t>This graph shows the different prices of different rooms from the cheapest to the most expensive.</a:t>
            </a:r>
            <a:endParaRPr/>
          </a:p>
        </p:txBody>
      </p:sp>
      <p:pic>
        <p:nvPicPr>
          <p:cNvPr id="235" name="Google Shape;235;p27"/>
          <p:cNvPicPr preferRelativeResize="0"/>
          <p:nvPr/>
        </p:nvPicPr>
        <p:blipFill>
          <a:blip r:embed="rId3">
            <a:alphaModFix/>
          </a:blip>
          <a:stretch>
            <a:fillRect/>
          </a:stretch>
        </p:blipFill>
        <p:spPr>
          <a:xfrm>
            <a:off x="152400" y="1170200"/>
            <a:ext cx="4527600" cy="3133612"/>
          </a:xfrm>
          <a:prstGeom prst="rect">
            <a:avLst/>
          </a:prstGeom>
          <a:noFill/>
          <a:ln>
            <a:noFill/>
          </a:ln>
        </p:spPr>
      </p:pic>
      <p:pic>
        <p:nvPicPr>
          <p:cNvPr id="236" name="Google Shape;236;p27"/>
          <p:cNvPicPr preferRelativeResize="0"/>
          <p:nvPr/>
        </p:nvPicPr>
        <p:blipFill>
          <a:blip r:embed="rId4">
            <a:alphaModFix/>
          </a:blip>
          <a:stretch>
            <a:fillRect/>
          </a:stretch>
        </p:blipFill>
        <p:spPr>
          <a:xfrm>
            <a:off x="4832400" y="1170200"/>
            <a:ext cx="4159200" cy="3073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40" name="Shape 240"/>
        <p:cNvGrpSpPr/>
        <p:nvPr/>
      </p:nvGrpSpPr>
      <p:grpSpPr>
        <a:xfrm>
          <a:off x="0" y="0"/>
          <a:ext cx="0" cy="0"/>
          <a:chOff x="0" y="0"/>
          <a:chExt cx="0" cy="0"/>
        </a:xfrm>
      </p:grpSpPr>
      <p:sp>
        <p:nvSpPr>
          <p:cNvPr id="241" name="Google Shape;241;p28"/>
          <p:cNvSpPr txBox="1"/>
          <p:nvPr>
            <p:ph type="title"/>
          </p:nvPr>
        </p:nvSpPr>
        <p:spPr>
          <a:xfrm>
            <a:off x="311700" y="410000"/>
            <a:ext cx="8520600" cy="6078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Relationships</a:t>
            </a:r>
            <a:endParaRPr/>
          </a:p>
        </p:txBody>
      </p:sp>
      <p:sp>
        <p:nvSpPr>
          <p:cNvPr id="242" name="Google Shape;242;p28"/>
          <p:cNvSpPr txBox="1"/>
          <p:nvPr>
            <p:ph idx="1" type="body"/>
          </p:nvPr>
        </p:nvSpPr>
        <p:spPr>
          <a:xfrm>
            <a:off x="311700" y="4272775"/>
            <a:ext cx="4159200" cy="497100"/>
          </a:xfrm>
          <a:prstGeom prst="rect">
            <a:avLst/>
          </a:prstGeom>
          <a:solidFill>
            <a:schemeClr val="lt1"/>
          </a:solidFill>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t>Most bookings happen online, so do most cancellations, this is followed by </a:t>
            </a:r>
            <a:r>
              <a:rPr lang="en-GB"/>
              <a:t>offline</a:t>
            </a:r>
            <a:r>
              <a:rPr lang="en-GB"/>
              <a:t> bookings.</a:t>
            </a:r>
            <a:endParaRPr/>
          </a:p>
        </p:txBody>
      </p:sp>
      <p:sp>
        <p:nvSpPr>
          <p:cNvPr id="243" name="Google Shape;243;p28"/>
          <p:cNvSpPr txBox="1"/>
          <p:nvPr>
            <p:ph idx="2" type="body"/>
          </p:nvPr>
        </p:nvSpPr>
        <p:spPr>
          <a:xfrm>
            <a:off x="4832400" y="4272775"/>
            <a:ext cx="3999900" cy="497100"/>
          </a:xfrm>
          <a:prstGeom prst="rect">
            <a:avLst/>
          </a:prstGeom>
          <a:solidFill>
            <a:schemeClr val="lt1"/>
          </a:solidFill>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t>From the correlation heatmap, lead time has the strongest relationship with booking status. </a:t>
            </a:r>
            <a:endParaRPr/>
          </a:p>
        </p:txBody>
      </p:sp>
      <p:sp>
        <p:nvSpPr>
          <p:cNvPr id="244" name="Google Shape;244;p2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5" name="Google Shape;245;p28"/>
          <p:cNvPicPr preferRelativeResize="0"/>
          <p:nvPr/>
        </p:nvPicPr>
        <p:blipFill>
          <a:blip r:embed="rId3">
            <a:alphaModFix/>
          </a:blip>
          <a:stretch>
            <a:fillRect/>
          </a:stretch>
        </p:blipFill>
        <p:spPr>
          <a:xfrm>
            <a:off x="311700" y="1170251"/>
            <a:ext cx="4159200" cy="2932574"/>
          </a:xfrm>
          <a:prstGeom prst="rect">
            <a:avLst/>
          </a:prstGeom>
          <a:noFill/>
          <a:ln>
            <a:noFill/>
          </a:ln>
        </p:spPr>
      </p:pic>
      <p:pic>
        <p:nvPicPr>
          <p:cNvPr id="246" name="Google Shape;246;p28"/>
          <p:cNvPicPr preferRelativeResize="0"/>
          <p:nvPr/>
        </p:nvPicPr>
        <p:blipFill>
          <a:blip r:embed="rId4">
            <a:alphaModFix/>
          </a:blip>
          <a:stretch>
            <a:fillRect/>
          </a:stretch>
        </p:blipFill>
        <p:spPr>
          <a:xfrm>
            <a:off x="4623300" y="1170200"/>
            <a:ext cx="4272174" cy="29125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0" name="Shape 250"/>
        <p:cNvGrpSpPr/>
        <p:nvPr/>
      </p:nvGrpSpPr>
      <p:grpSpPr>
        <a:xfrm>
          <a:off x="0" y="0"/>
          <a:ext cx="0" cy="0"/>
          <a:chOff x="0" y="0"/>
          <a:chExt cx="0" cy="0"/>
        </a:xfrm>
      </p:grpSpPr>
      <p:sp>
        <p:nvSpPr>
          <p:cNvPr id="251" name="Google Shape;251;p29"/>
          <p:cNvSpPr txBox="1"/>
          <p:nvPr>
            <p:ph type="title"/>
          </p:nvPr>
        </p:nvSpPr>
        <p:spPr>
          <a:xfrm>
            <a:off x="311700" y="410000"/>
            <a:ext cx="4260300" cy="6078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Logistic Regression</a:t>
            </a:r>
            <a:endParaRPr/>
          </a:p>
        </p:txBody>
      </p:sp>
      <p:sp>
        <p:nvSpPr>
          <p:cNvPr id="252" name="Google Shape;252;p29"/>
          <p:cNvSpPr txBox="1"/>
          <p:nvPr>
            <p:ph idx="4294967295" type="body"/>
          </p:nvPr>
        </p:nvSpPr>
        <p:spPr>
          <a:xfrm>
            <a:off x="311700" y="1205500"/>
            <a:ext cx="8520600" cy="3616500"/>
          </a:xfrm>
          <a:prstGeom prst="rect">
            <a:avLst/>
          </a:prstGeom>
          <a:solidFill>
            <a:schemeClr val="lt1"/>
          </a:solidFill>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Logistic regression is a statistical method used for binary classification problems, where the goal is to predict the probability of a binary outcome (e.g., yes/no, true/false, 0/1) based on one or more predictor variables.</a:t>
            </a:r>
            <a:endParaRPr/>
          </a:p>
          <a:p>
            <a:pPr indent="0" lvl="0" marL="0" rtl="0" algn="l">
              <a:spcBef>
                <a:spcPts val="1200"/>
              </a:spcBef>
              <a:spcAft>
                <a:spcPts val="0"/>
              </a:spcAft>
              <a:buNone/>
            </a:pPr>
            <a:r>
              <a:rPr lang="en-GB"/>
              <a:t>In this project, logistic regression is used to predict whether a booking will be cancelled or not. Booking status is the dependent variable and the other numerical variables are the predictor variables. </a:t>
            </a:r>
            <a:endParaRPr/>
          </a:p>
          <a:p>
            <a:pPr indent="0" lvl="0" marL="0" rtl="0" algn="l">
              <a:spcBef>
                <a:spcPts val="1200"/>
              </a:spcBef>
              <a:spcAft>
                <a:spcPts val="0"/>
              </a:spcAft>
              <a:buNone/>
            </a:pPr>
            <a:r>
              <a:rPr lang="en-GB"/>
              <a:t>Logistic regression uses a sigmoid </a:t>
            </a:r>
            <a:r>
              <a:rPr lang="en-GB"/>
              <a:t>function</a:t>
            </a:r>
            <a:r>
              <a:rPr lang="en-GB"/>
              <a:t> to convert linear combinations of inputs into probabilities. The output is the probability that the input belongs to a specific class. A threshold of 0.5, usually, determines the final class prediction.</a:t>
            </a:r>
            <a:endParaRPr/>
          </a:p>
          <a:p>
            <a:pPr indent="0" lvl="0" marL="0" rtl="0" algn="l">
              <a:lnSpc>
                <a:spcPct val="100000"/>
              </a:lnSpc>
              <a:spcBef>
                <a:spcPts val="1200"/>
              </a:spcBef>
              <a:spcAft>
                <a:spcPts val="0"/>
              </a:spcAft>
              <a:buNone/>
            </a:pPr>
            <a:r>
              <a:rPr lang="en-GB"/>
              <a:t>Logistic regression is in-built in scikit-learn, so it is imported and deployed after splitting the data into the training and testing set. </a:t>
            </a:r>
            <a:endParaRPr/>
          </a:p>
          <a:p>
            <a:pPr indent="0" lvl="0" marL="0" rtl="0" algn="l">
              <a:spcBef>
                <a:spcPts val="0"/>
              </a:spcBef>
              <a:spcAft>
                <a:spcPts val="1200"/>
              </a:spcAft>
              <a:buNone/>
            </a:pPr>
            <a:r>
              <a:t/>
            </a:r>
            <a:endParaRPr/>
          </a:p>
        </p:txBody>
      </p:sp>
      <p:sp>
        <p:nvSpPr>
          <p:cNvPr id="253" name="Google Shape;253;p2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57" name="Shape 257"/>
        <p:cNvGrpSpPr/>
        <p:nvPr/>
      </p:nvGrpSpPr>
      <p:grpSpPr>
        <a:xfrm>
          <a:off x="0" y="0"/>
          <a:ext cx="0" cy="0"/>
          <a:chOff x="0" y="0"/>
          <a:chExt cx="0" cy="0"/>
        </a:xfrm>
      </p:grpSpPr>
      <p:sp>
        <p:nvSpPr>
          <p:cNvPr id="258" name="Google Shape;258;p30"/>
          <p:cNvSpPr txBox="1"/>
          <p:nvPr>
            <p:ph type="title"/>
          </p:nvPr>
        </p:nvSpPr>
        <p:spPr>
          <a:xfrm>
            <a:off x="287550" y="156000"/>
            <a:ext cx="8410200" cy="6078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Logistic Regression: Model Performance</a:t>
            </a:r>
            <a:endParaRPr/>
          </a:p>
        </p:txBody>
      </p:sp>
      <p:sp>
        <p:nvSpPr>
          <p:cNvPr id="259" name="Google Shape;259;p3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60" name="Google Shape;260;p30"/>
          <p:cNvSpPr txBox="1"/>
          <p:nvPr/>
        </p:nvSpPr>
        <p:spPr>
          <a:xfrm>
            <a:off x="287550" y="4188050"/>
            <a:ext cx="8410200" cy="738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The model performance is not great, hyperparameter tuning, regularization and resampling techniques are applied but no improvement is observed.</a:t>
            </a:r>
            <a:endParaRPr sz="1800">
              <a:solidFill>
                <a:schemeClr val="dk2"/>
              </a:solidFill>
              <a:latin typeface="Roboto"/>
              <a:ea typeface="Roboto"/>
              <a:cs typeface="Roboto"/>
              <a:sym typeface="Roboto"/>
            </a:endParaRPr>
          </a:p>
        </p:txBody>
      </p:sp>
      <p:pic>
        <p:nvPicPr>
          <p:cNvPr id="261" name="Google Shape;261;p30"/>
          <p:cNvPicPr preferRelativeResize="0"/>
          <p:nvPr/>
        </p:nvPicPr>
        <p:blipFill>
          <a:blip r:embed="rId3">
            <a:alphaModFix/>
          </a:blip>
          <a:stretch>
            <a:fillRect/>
          </a:stretch>
        </p:blipFill>
        <p:spPr>
          <a:xfrm>
            <a:off x="331675" y="884850"/>
            <a:ext cx="4172050" cy="3182150"/>
          </a:xfrm>
          <a:prstGeom prst="rect">
            <a:avLst/>
          </a:prstGeom>
          <a:noFill/>
          <a:ln>
            <a:noFill/>
          </a:ln>
        </p:spPr>
      </p:pic>
      <p:pic>
        <p:nvPicPr>
          <p:cNvPr id="262" name="Google Shape;262;p30"/>
          <p:cNvPicPr preferRelativeResize="0"/>
          <p:nvPr/>
        </p:nvPicPr>
        <p:blipFill>
          <a:blip r:embed="rId4">
            <a:alphaModFix/>
          </a:blip>
          <a:stretch>
            <a:fillRect/>
          </a:stretch>
        </p:blipFill>
        <p:spPr>
          <a:xfrm>
            <a:off x="4863150" y="965200"/>
            <a:ext cx="3834550" cy="3101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66" name="Shape 266"/>
        <p:cNvGrpSpPr/>
        <p:nvPr/>
      </p:nvGrpSpPr>
      <p:grpSpPr>
        <a:xfrm>
          <a:off x="0" y="0"/>
          <a:ext cx="0" cy="0"/>
          <a:chOff x="0" y="0"/>
          <a:chExt cx="0" cy="0"/>
        </a:xfrm>
      </p:grpSpPr>
      <p:sp>
        <p:nvSpPr>
          <p:cNvPr id="267" name="Google Shape;267;p31"/>
          <p:cNvSpPr txBox="1"/>
          <p:nvPr>
            <p:ph type="title"/>
          </p:nvPr>
        </p:nvSpPr>
        <p:spPr>
          <a:xfrm>
            <a:off x="311700" y="410000"/>
            <a:ext cx="8520600" cy="6078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Random Forest</a:t>
            </a:r>
            <a:endParaRPr/>
          </a:p>
        </p:txBody>
      </p:sp>
      <p:sp>
        <p:nvSpPr>
          <p:cNvPr id="268" name="Google Shape;268;p3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69" name="Google Shape;269;p31"/>
          <p:cNvSpPr txBox="1"/>
          <p:nvPr/>
        </p:nvSpPr>
        <p:spPr>
          <a:xfrm>
            <a:off x="311700" y="1155700"/>
            <a:ext cx="8589900" cy="3495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Random Forest is an ensemble machine learning algorithm used for classification and regression tasks. It works by constructing multiple decision trees during training and outputting the mode of the classes of the individual trees. Each tree in the forest is trained on a random subset of the data and considers a random subset of features when making splits, which helps reduce overfitting and increases generalization. </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a:solidFill>
                  <a:schemeClr val="dk2"/>
                </a:solidFill>
                <a:latin typeface="Roboto"/>
                <a:ea typeface="Roboto"/>
                <a:cs typeface="Roboto"/>
                <a:sym typeface="Roboto"/>
              </a:rPr>
              <a:t>For this project, Random Forest is imported from scikit-learn and deployed after splitting the data into the tratining (70%) and testing set (30%). </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73" name="Shape 273"/>
        <p:cNvGrpSpPr/>
        <p:nvPr/>
      </p:nvGrpSpPr>
      <p:grpSpPr>
        <a:xfrm>
          <a:off x="0" y="0"/>
          <a:ext cx="0" cy="0"/>
          <a:chOff x="0" y="0"/>
          <a:chExt cx="0" cy="0"/>
        </a:xfrm>
      </p:grpSpPr>
      <p:sp>
        <p:nvSpPr>
          <p:cNvPr id="274" name="Google Shape;274;p32"/>
          <p:cNvSpPr txBox="1"/>
          <p:nvPr>
            <p:ph type="title"/>
          </p:nvPr>
        </p:nvSpPr>
        <p:spPr>
          <a:xfrm>
            <a:off x="311700" y="410000"/>
            <a:ext cx="8337000" cy="6078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Random Forest: Performance</a:t>
            </a:r>
            <a:endParaRPr/>
          </a:p>
        </p:txBody>
      </p:sp>
      <p:sp>
        <p:nvSpPr>
          <p:cNvPr id="275" name="Google Shape;275;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76" name="Google Shape;276;p32"/>
          <p:cNvPicPr preferRelativeResize="0"/>
          <p:nvPr/>
        </p:nvPicPr>
        <p:blipFill>
          <a:blip r:embed="rId3">
            <a:alphaModFix/>
          </a:blip>
          <a:stretch>
            <a:fillRect/>
          </a:stretch>
        </p:blipFill>
        <p:spPr>
          <a:xfrm>
            <a:off x="311700" y="1170200"/>
            <a:ext cx="4590500" cy="3481000"/>
          </a:xfrm>
          <a:prstGeom prst="rect">
            <a:avLst/>
          </a:prstGeom>
          <a:noFill/>
          <a:ln>
            <a:noFill/>
          </a:ln>
        </p:spPr>
      </p:pic>
      <p:sp>
        <p:nvSpPr>
          <p:cNvPr id="277" name="Google Shape;277;p32"/>
          <p:cNvSpPr txBox="1"/>
          <p:nvPr/>
        </p:nvSpPr>
        <p:spPr>
          <a:xfrm>
            <a:off x="5143500" y="1170100"/>
            <a:ext cx="3505200" cy="3480900"/>
          </a:xfrm>
          <a:prstGeom prst="rect">
            <a:avLst/>
          </a:prstGeom>
          <a:solidFill>
            <a:schemeClr val="lt1"/>
          </a:solid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GB" sz="1100"/>
              <a:t>The model performs well overall, with high accuracy and balanced precision and recall for both classes.</a:t>
            </a:r>
            <a:endParaRPr sz="1100"/>
          </a:p>
          <a:p>
            <a:pPr indent="-298450" lvl="0" marL="457200" rtl="0" algn="l">
              <a:lnSpc>
                <a:spcPct val="115000"/>
              </a:lnSpc>
              <a:spcBef>
                <a:spcPts val="0"/>
              </a:spcBef>
              <a:spcAft>
                <a:spcPts val="0"/>
              </a:spcAft>
              <a:buSzPts val="1100"/>
              <a:buChar char="●"/>
            </a:pPr>
            <a:r>
              <a:rPr lang="en-GB" sz="1100"/>
              <a:t>It is particularly strong at predicting class 0 (</a:t>
            </a:r>
            <a:r>
              <a:rPr lang="en-GB" sz="1100">
                <a:solidFill>
                  <a:srgbClr val="188038"/>
                </a:solidFill>
                <a:latin typeface="Roboto Mono"/>
                <a:ea typeface="Roboto Mono"/>
                <a:cs typeface="Roboto Mono"/>
                <a:sym typeface="Roboto Mono"/>
              </a:rPr>
              <a:t>not cancelled</a:t>
            </a:r>
            <a:r>
              <a:rPr lang="en-GB" sz="1100"/>
              <a:t>) with high precision and recall.</a:t>
            </a:r>
            <a:endParaRPr sz="1100"/>
          </a:p>
          <a:p>
            <a:pPr indent="-298450" lvl="0" marL="457200" rtl="0" algn="l">
              <a:lnSpc>
                <a:spcPct val="115000"/>
              </a:lnSpc>
              <a:spcBef>
                <a:spcPts val="0"/>
              </a:spcBef>
              <a:spcAft>
                <a:spcPts val="0"/>
              </a:spcAft>
              <a:buSzPts val="1100"/>
              <a:buChar char="●"/>
            </a:pPr>
            <a:r>
              <a:rPr lang="en-GB" sz="1100"/>
              <a:t>There is a slight drop in performance for class 1 (</a:t>
            </a:r>
            <a:r>
              <a:rPr lang="en-GB" sz="1100">
                <a:solidFill>
                  <a:srgbClr val="188038"/>
                </a:solidFill>
                <a:latin typeface="Roboto Mono"/>
                <a:ea typeface="Roboto Mono"/>
                <a:cs typeface="Roboto Mono"/>
                <a:sym typeface="Roboto Mono"/>
              </a:rPr>
              <a:t>cancelled</a:t>
            </a:r>
            <a:r>
              <a:rPr lang="en-GB" sz="1100"/>
              <a:t>), especially in recall, indicating that the model could be improved in identifying instances of class 1.</a:t>
            </a:r>
            <a:endParaRPr sz="1100"/>
          </a:p>
          <a:p>
            <a:pPr indent="0" lvl="0" marL="0" rtl="0" algn="l">
              <a:spcBef>
                <a:spcPts val="1200"/>
              </a:spcBef>
              <a:spcAft>
                <a:spcPts val="0"/>
              </a:spcAft>
              <a:buNone/>
            </a:pPr>
            <a:r>
              <a:rPr lang="en-GB" sz="1800">
                <a:solidFill>
                  <a:schemeClr val="dk2"/>
                </a:solidFill>
                <a:latin typeface="Roboto"/>
                <a:ea typeface="Roboto"/>
                <a:cs typeface="Roboto"/>
                <a:sym typeface="Roboto"/>
              </a:rPr>
              <a:t>Random Forest shows better performance than Logistic Regression.</a:t>
            </a:r>
            <a:endParaRPr sz="18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81" name="Shape 281"/>
        <p:cNvGrpSpPr/>
        <p:nvPr/>
      </p:nvGrpSpPr>
      <p:grpSpPr>
        <a:xfrm>
          <a:off x="0" y="0"/>
          <a:ext cx="0" cy="0"/>
          <a:chOff x="0" y="0"/>
          <a:chExt cx="0" cy="0"/>
        </a:xfrm>
      </p:grpSpPr>
      <p:sp>
        <p:nvSpPr>
          <p:cNvPr id="282" name="Google Shape;282;p33"/>
          <p:cNvSpPr txBox="1"/>
          <p:nvPr>
            <p:ph type="title"/>
          </p:nvPr>
        </p:nvSpPr>
        <p:spPr>
          <a:xfrm>
            <a:off x="235500" y="152400"/>
            <a:ext cx="3688800" cy="4827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Importance</a:t>
            </a:r>
            <a:endParaRPr/>
          </a:p>
        </p:txBody>
      </p:sp>
      <p:sp>
        <p:nvSpPr>
          <p:cNvPr id="283" name="Google Shape;283;p3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84" name="Google Shape;284;p33"/>
          <p:cNvPicPr preferRelativeResize="0"/>
          <p:nvPr/>
        </p:nvPicPr>
        <p:blipFill>
          <a:blip r:embed="rId3">
            <a:alphaModFix/>
          </a:blip>
          <a:stretch>
            <a:fillRect/>
          </a:stretch>
        </p:blipFill>
        <p:spPr>
          <a:xfrm>
            <a:off x="152400" y="774700"/>
            <a:ext cx="4305299" cy="3987800"/>
          </a:xfrm>
          <a:prstGeom prst="rect">
            <a:avLst/>
          </a:prstGeom>
          <a:noFill/>
          <a:ln>
            <a:noFill/>
          </a:ln>
        </p:spPr>
      </p:pic>
      <p:pic>
        <p:nvPicPr>
          <p:cNvPr id="285" name="Google Shape;285;p33"/>
          <p:cNvPicPr preferRelativeResize="0"/>
          <p:nvPr/>
        </p:nvPicPr>
        <p:blipFill>
          <a:blip r:embed="rId4">
            <a:alphaModFix/>
          </a:blip>
          <a:stretch>
            <a:fillRect/>
          </a:stretch>
        </p:blipFill>
        <p:spPr>
          <a:xfrm>
            <a:off x="4635500" y="774700"/>
            <a:ext cx="4373624" cy="3987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645300" y="1833775"/>
            <a:ext cx="3063300" cy="692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Thank you!</a:t>
            </a:r>
            <a:endParaRPr/>
          </a:p>
        </p:txBody>
      </p:sp>
      <p:sp>
        <p:nvSpPr>
          <p:cNvPr id="291" name="Google Shape;291;p34"/>
          <p:cNvSpPr txBox="1"/>
          <p:nvPr>
            <p:ph idx="1" type="body"/>
          </p:nvPr>
        </p:nvSpPr>
        <p:spPr>
          <a:xfrm>
            <a:off x="645300" y="2644025"/>
            <a:ext cx="3063300" cy="97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latin typeface="Arial"/>
                <a:ea typeface="Arial"/>
                <a:cs typeface="Arial"/>
                <a:sym typeface="Arial"/>
              </a:rPr>
              <a:t>Lorem ipsum dolor sit amet, consectetur adipiscing elit. Curabitur eleifend a diam quis suscipit. </a:t>
            </a:r>
            <a:endParaRPr/>
          </a:p>
        </p:txBody>
      </p:sp>
      <p:grpSp>
        <p:nvGrpSpPr>
          <p:cNvPr id="292" name="Google Shape;292;p34"/>
          <p:cNvGrpSpPr/>
          <p:nvPr/>
        </p:nvGrpSpPr>
        <p:grpSpPr>
          <a:xfrm>
            <a:off x="4066820" y="1553491"/>
            <a:ext cx="3159984" cy="2439109"/>
            <a:chOff x="3553042" y="1657806"/>
            <a:chExt cx="3461100" cy="2671532"/>
          </a:xfrm>
        </p:grpSpPr>
        <p:sp>
          <p:nvSpPr>
            <p:cNvPr id="293" name="Google Shape;293;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1" name="Google Shape;301;p3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02" name="Google Shape;302;p3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34"/>
          <p:cNvGrpSpPr/>
          <p:nvPr/>
        </p:nvGrpSpPr>
        <p:grpSpPr>
          <a:xfrm>
            <a:off x="6762480" y="2546254"/>
            <a:ext cx="1024386" cy="1522884"/>
            <a:chOff x="6505573" y="2745170"/>
            <a:chExt cx="1122000" cy="1668000"/>
          </a:xfrm>
        </p:grpSpPr>
        <p:sp>
          <p:nvSpPr>
            <p:cNvPr id="304" name="Google Shape;304;p3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8" name="Google Shape;308;p3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09" name="Google Shape;309;p3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4"/>
          <p:cNvGrpSpPr/>
          <p:nvPr/>
        </p:nvGrpSpPr>
        <p:grpSpPr>
          <a:xfrm>
            <a:off x="6405845" y="3121897"/>
            <a:ext cx="520684" cy="1036470"/>
            <a:chOff x="9543736" y="4486132"/>
            <a:chExt cx="570300" cy="1135235"/>
          </a:xfrm>
        </p:grpSpPr>
        <p:sp>
          <p:nvSpPr>
            <p:cNvPr id="311" name="Google Shape;311;p3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5" name="Google Shape;315;p3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16" name="Google Shape;316;p3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34"/>
          <p:cNvGrpSpPr/>
          <p:nvPr/>
        </p:nvGrpSpPr>
        <p:grpSpPr>
          <a:xfrm>
            <a:off x="7564804" y="3443361"/>
            <a:ext cx="455496" cy="692277"/>
            <a:chOff x="7384375" y="3728000"/>
            <a:chExt cx="498900" cy="758244"/>
          </a:xfrm>
        </p:grpSpPr>
        <p:sp>
          <p:nvSpPr>
            <p:cNvPr id="318" name="Google Shape;318;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34"/>
          <p:cNvGrpSpPr/>
          <p:nvPr/>
        </p:nvGrpSpPr>
        <p:grpSpPr>
          <a:xfrm>
            <a:off x="7564836" y="3561758"/>
            <a:ext cx="478081" cy="462776"/>
            <a:chOff x="7384385" y="3857442"/>
            <a:chExt cx="523637" cy="506874"/>
          </a:xfrm>
        </p:grpSpPr>
        <p:sp>
          <p:nvSpPr>
            <p:cNvPr id="323" name="Google Shape;323;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4"/>
            <p:cNvGrpSpPr/>
            <p:nvPr/>
          </p:nvGrpSpPr>
          <p:grpSpPr>
            <a:xfrm>
              <a:off x="7384385" y="3857442"/>
              <a:ext cx="523637" cy="498900"/>
              <a:chOff x="7384385" y="3857442"/>
              <a:chExt cx="523637" cy="498900"/>
            </a:xfrm>
          </p:grpSpPr>
          <p:sp>
            <p:nvSpPr>
              <p:cNvPr id="325" name="Google Shape;325;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27" name="Google Shape;327;p3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28" name="Google Shape;328;p34"/>
          <p:cNvGrpSpPr/>
          <p:nvPr/>
        </p:nvGrpSpPr>
        <p:grpSpPr>
          <a:xfrm>
            <a:off x="8110843" y="3443361"/>
            <a:ext cx="435785" cy="692277"/>
            <a:chOff x="7982421" y="3727763"/>
            <a:chExt cx="477311" cy="758244"/>
          </a:xfrm>
        </p:grpSpPr>
        <p:sp>
          <p:nvSpPr>
            <p:cNvPr id="329" name="Google Shape;329;p3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7" name="Google Shape;337;p3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
        <p:nvSpPr>
          <p:cNvPr id="338" name="Google Shape;338;p3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1" name="Shape 151"/>
        <p:cNvGrpSpPr/>
        <p:nvPr/>
      </p:nvGrpSpPr>
      <p:grpSpPr>
        <a:xfrm>
          <a:off x="0" y="0"/>
          <a:ext cx="0" cy="0"/>
          <a:chOff x="0" y="0"/>
          <a:chExt cx="0" cy="0"/>
        </a:xfrm>
      </p:grpSpPr>
      <p:sp>
        <p:nvSpPr>
          <p:cNvPr id="152" name="Google Shape;152;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solidFill>
                  <a:schemeClr val="dk2"/>
                </a:solidFill>
              </a:rPr>
              <a:t>‹#›</a:t>
            </a:fld>
            <a:endParaRPr>
              <a:solidFill>
                <a:schemeClr val="dk2"/>
              </a:solidFill>
            </a:endParaRPr>
          </a:p>
        </p:txBody>
      </p:sp>
      <p:sp>
        <p:nvSpPr>
          <p:cNvPr id="153" name="Google Shape;153;p18"/>
          <p:cNvSpPr txBox="1"/>
          <p:nvPr/>
        </p:nvSpPr>
        <p:spPr>
          <a:xfrm>
            <a:off x="575950" y="1110875"/>
            <a:ext cx="3897900" cy="354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action="ppaction://hlinksldjump" r:id="rId3"/>
              </a:rPr>
              <a:t>Slide 3: ALPHA GROUP 2</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action="ppaction://hlinksldjump" r:id="rId4"/>
              </a:rPr>
              <a:t>Slide 4: Problem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action="ppaction://hlinksldjump" r:id="rId5"/>
              </a:rPr>
              <a:t>Slide 5: Key Objectives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action="ppaction://hlinksldjump" r:id="rId6"/>
              </a:rPr>
              <a:t>Slide 6: The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action="ppaction://hlinksldjump" r:id="rId7"/>
              </a:rPr>
              <a:t>Slide 7: Data Cleaning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action="ppaction://hlinksldjump" r:id="rId8"/>
              </a:rPr>
              <a:t>Slide 8: Key Insights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800" u="sng">
                <a:solidFill>
                  <a:schemeClr val="accent5"/>
                </a:solidFill>
                <a:latin typeface="Roboto"/>
                <a:ea typeface="Roboto"/>
                <a:cs typeface="Roboto"/>
                <a:sym typeface="Roboto"/>
                <a:hlinkClick action="ppaction://hlinksldjump" r:id="rId9">
                  <a:extLst>
                    <a:ext uri="{A12FA001-AC4F-418D-AE19-62706E023703}">
                      <ahyp:hlinkClr val="tx"/>
                    </a:ext>
                  </a:extLst>
                </a:hlinkClick>
              </a:rPr>
              <a:t>Slide 9: CORRELATION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800" u="sng">
                <a:solidFill>
                  <a:schemeClr val="accent5"/>
                </a:solidFill>
                <a:latin typeface="Roboto"/>
                <a:ea typeface="Roboto"/>
                <a:cs typeface="Roboto"/>
                <a:sym typeface="Roboto"/>
                <a:hlinkClick action="ppaction://hlinksldjump" r:id="rId10">
                  <a:extLst>
                    <a:ext uri="{A12FA001-AC4F-418D-AE19-62706E023703}">
                      <ahyp:hlinkClr val="tx"/>
                    </a:ext>
                  </a:extLst>
                </a:hlinkClick>
              </a:rPr>
              <a:t>Slide 10: Multicollinearity</a:t>
            </a:r>
            <a:endParaRPr sz="1800">
              <a:solidFill>
                <a:schemeClr val="dk2"/>
              </a:solidFill>
              <a:latin typeface="Roboto"/>
              <a:ea typeface="Roboto"/>
              <a:cs typeface="Roboto"/>
              <a:sym typeface="Roboto"/>
            </a:endParaRPr>
          </a:p>
        </p:txBody>
      </p:sp>
      <p:sp>
        <p:nvSpPr>
          <p:cNvPr id="154" name="Google Shape;154;p18"/>
          <p:cNvSpPr txBox="1"/>
          <p:nvPr/>
        </p:nvSpPr>
        <p:spPr>
          <a:xfrm>
            <a:off x="575950" y="495600"/>
            <a:ext cx="33621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Table of Contents</a:t>
            </a:r>
            <a:endParaRPr sz="1800">
              <a:solidFill>
                <a:schemeClr val="dk2"/>
              </a:solidFill>
              <a:latin typeface="Roboto"/>
              <a:ea typeface="Roboto"/>
              <a:cs typeface="Roboto"/>
              <a:sym typeface="Roboto"/>
            </a:endParaRPr>
          </a:p>
        </p:txBody>
      </p:sp>
      <p:sp>
        <p:nvSpPr>
          <p:cNvPr id="155" name="Google Shape;155;p18"/>
          <p:cNvSpPr txBox="1"/>
          <p:nvPr/>
        </p:nvSpPr>
        <p:spPr>
          <a:xfrm>
            <a:off x="4755050" y="1110875"/>
            <a:ext cx="3630000" cy="3540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chemeClr val="hlink"/>
                </a:solidFill>
                <a:latin typeface="Roboto"/>
                <a:ea typeface="Roboto"/>
                <a:cs typeface="Roboto"/>
                <a:sym typeface="Roboto"/>
                <a:hlinkClick action="ppaction://hlinksldjump" r:id="rId11"/>
              </a:rPr>
              <a:t>Slide 11: Relationships</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u="sng">
                <a:solidFill>
                  <a:schemeClr val="hlink"/>
                </a:solidFill>
                <a:latin typeface="Roboto"/>
                <a:ea typeface="Roboto"/>
                <a:cs typeface="Roboto"/>
                <a:sym typeface="Roboto"/>
                <a:hlinkClick action="ppaction://hlinksldjump" r:id="rId12"/>
              </a:rPr>
              <a:t>Slide 13: Logistic Regression</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u="sng">
                <a:solidFill>
                  <a:schemeClr val="hlink"/>
                </a:solidFill>
                <a:latin typeface="Roboto"/>
                <a:ea typeface="Roboto"/>
                <a:cs typeface="Roboto"/>
                <a:sym typeface="Roboto"/>
                <a:hlinkClick action="ppaction://hlinksldjump" r:id="rId13"/>
              </a:rPr>
              <a:t>Slide 14: Logistic Regression: Model Performance</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u="sng">
                <a:solidFill>
                  <a:schemeClr val="hlink"/>
                </a:solidFill>
                <a:latin typeface="Roboto"/>
                <a:ea typeface="Roboto"/>
                <a:cs typeface="Roboto"/>
                <a:sym typeface="Roboto"/>
                <a:hlinkClick action="ppaction://hlinksldjump" r:id="rId14"/>
              </a:rPr>
              <a:t>Slide 15: Random Forest</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u="sng">
                <a:solidFill>
                  <a:schemeClr val="hlink"/>
                </a:solidFill>
                <a:latin typeface="Roboto"/>
                <a:ea typeface="Roboto"/>
                <a:cs typeface="Roboto"/>
                <a:sym typeface="Roboto"/>
                <a:hlinkClick action="ppaction://hlinksldjump" r:id="rId15"/>
              </a:rPr>
              <a:t>Slide 16: Random Forest: Performance</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u="sng">
                <a:solidFill>
                  <a:schemeClr val="hlink"/>
                </a:solidFill>
                <a:latin typeface="Roboto"/>
                <a:ea typeface="Roboto"/>
                <a:cs typeface="Roboto"/>
                <a:sym typeface="Roboto"/>
                <a:hlinkClick action="ppaction://hlinksldjump" r:id="rId16"/>
              </a:rPr>
              <a:t>Slide 17: Feature Importance</a:t>
            </a:r>
            <a:endParaRPr sz="1800">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ph type="title"/>
          </p:nvPr>
        </p:nvSpPr>
        <p:spPr>
          <a:xfrm>
            <a:off x="1444300" y="543275"/>
            <a:ext cx="2868300" cy="4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ALPHA GROUP 2</a:t>
            </a:r>
            <a:br>
              <a:rPr lang="en-GB"/>
            </a:br>
            <a:br>
              <a:rPr lang="en-GB"/>
            </a:br>
            <a:endParaRPr/>
          </a:p>
        </p:txBody>
      </p:sp>
      <p:sp>
        <p:nvSpPr>
          <p:cNvPr id="161" name="Google Shape;161;p19"/>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162" name="Google Shape;162;p19"/>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163" name="Google Shape;163;p19"/>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164" name="Google Shape;164;p19"/>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Market trends</a:t>
            </a:r>
            <a:endParaRPr sz="1800">
              <a:solidFill>
                <a:srgbClr val="CACACA"/>
              </a:solidFill>
              <a:latin typeface="Average"/>
              <a:ea typeface="Average"/>
              <a:cs typeface="Average"/>
              <a:sym typeface="Average"/>
            </a:endParaRPr>
          </a:p>
        </p:txBody>
      </p:sp>
      <p:sp>
        <p:nvSpPr>
          <p:cNvPr id="165" name="Google Shape;165;p19"/>
          <p:cNvSpPr txBox="1"/>
          <p:nvPr/>
        </p:nvSpPr>
        <p:spPr>
          <a:xfrm rot="-547">
            <a:off x="486075" y="1948669"/>
            <a:ext cx="1884900" cy="32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Cycle diagram Lucky</a:t>
            </a:r>
            <a:endParaRPr sz="1800">
              <a:solidFill>
                <a:srgbClr val="CACACA"/>
              </a:solidFill>
              <a:latin typeface="Average"/>
              <a:ea typeface="Average"/>
              <a:cs typeface="Average"/>
              <a:sym typeface="Average"/>
            </a:endParaRPr>
          </a:p>
        </p:txBody>
      </p:sp>
      <p:sp>
        <p:nvSpPr>
          <p:cNvPr id="166" name="Google Shape;166;p19"/>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sp>
        <p:nvSpPr>
          <p:cNvPr id="167" name="Google Shape;167;p19"/>
          <p:cNvSpPr txBox="1"/>
          <p:nvPr/>
        </p:nvSpPr>
        <p:spPr>
          <a:xfrm>
            <a:off x="1444300" y="1033175"/>
            <a:ext cx="206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Participants:</a:t>
            </a:r>
            <a:endParaRPr sz="1800">
              <a:solidFill>
                <a:schemeClr val="dk2"/>
              </a:solidFill>
              <a:latin typeface="Roboto"/>
              <a:ea typeface="Roboto"/>
              <a:cs typeface="Roboto"/>
              <a:sym typeface="Roboto"/>
            </a:endParaRPr>
          </a:p>
        </p:txBody>
      </p:sp>
      <p:pic>
        <p:nvPicPr>
          <p:cNvPr id="168" name="Google Shape;168;p19"/>
          <p:cNvPicPr preferRelativeResize="0"/>
          <p:nvPr/>
        </p:nvPicPr>
        <p:blipFill>
          <a:blip r:embed="rId5">
            <a:alphaModFix/>
          </a:blip>
          <a:stretch>
            <a:fillRect/>
          </a:stretch>
        </p:blipFill>
        <p:spPr>
          <a:xfrm flipH="1">
            <a:off x="6205225" y="2274025"/>
            <a:ext cx="2065200" cy="2182850"/>
          </a:xfrm>
          <a:prstGeom prst="rect">
            <a:avLst/>
          </a:prstGeom>
          <a:noFill/>
          <a:ln>
            <a:noFill/>
          </a:ln>
          <a:effectLst>
            <a:outerShdw blurRad="57150" rotWithShape="0" algn="bl" dir="5400000" dist="19050">
              <a:srgbClr val="000000">
                <a:alpha val="50000"/>
              </a:srgbClr>
            </a:outerShdw>
          </a:effectLst>
        </p:spPr>
      </p:pic>
      <p:sp>
        <p:nvSpPr>
          <p:cNvPr id="169" name="Google Shape;169;p19"/>
          <p:cNvSpPr txBox="1"/>
          <p:nvPr/>
        </p:nvSpPr>
        <p:spPr>
          <a:xfrm>
            <a:off x="6334900" y="1728113"/>
            <a:ext cx="150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Lucky Njeri</a:t>
            </a:r>
            <a:endParaRPr sz="1800">
              <a:solidFill>
                <a:schemeClr val="dk2"/>
              </a:solidFill>
              <a:latin typeface="Roboto"/>
              <a:ea typeface="Roboto"/>
              <a:cs typeface="Roboto"/>
              <a:sym typeface="Roboto"/>
            </a:endParaRPr>
          </a:p>
        </p:txBody>
      </p:sp>
      <p:sp>
        <p:nvSpPr>
          <p:cNvPr id="170" name="Google Shape;170;p19"/>
          <p:cNvSpPr txBox="1"/>
          <p:nvPr/>
        </p:nvSpPr>
        <p:spPr>
          <a:xfrm>
            <a:off x="683125" y="1728125"/>
            <a:ext cx="200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Natnael</a:t>
            </a:r>
            <a:endParaRPr sz="1800">
              <a:solidFill>
                <a:schemeClr val="dk2"/>
              </a:solidFill>
              <a:latin typeface="Roboto"/>
              <a:ea typeface="Roboto"/>
              <a:cs typeface="Roboto"/>
              <a:sym typeface="Roboto"/>
            </a:endParaRPr>
          </a:p>
        </p:txBody>
      </p:sp>
      <p:sp>
        <p:nvSpPr>
          <p:cNvPr id="171" name="Google Shape;171;p19"/>
          <p:cNvSpPr txBox="1"/>
          <p:nvPr/>
        </p:nvSpPr>
        <p:spPr>
          <a:xfrm>
            <a:off x="3138900" y="1728125"/>
            <a:ext cx="143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Sharon</a:t>
            </a:r>
            <a:endParaRPr sz="1800">
              <a:solidFill>
                <a:schemeClr val="dk2"/>
              </a:solidFill>
              <a:latin typeface="Roboto"/>
              <a:ea typeface="Roboto"/>
              <a:cs typeface="Roboto"/>
              <a:sym typeface="Roboto"/>
            </a:endParaRPr>
          </a:p>
        </p:txBody>
      </p:sp>
      <p:sp>
        <p:nvSpPr>
          <p:cNvPr id="172" name="Google Shape;17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73" name="Google Shape;173;p19"/>
          <p:cNvPicPr preferRelativeResize="0"/>
          <p:nvPr/>
        </p:nvPicPr>
        <p:blipFill>
          <a:blip r:embed="rId6">
            <a:alphaModFix/>
          </a:blip>
          <a:stretch>
            <a:fillRect/>
          </a:stretch>
        </p:blipFill>
        <p:spPr>
          <a:xfrm>
            <a:off x="403500" y="2244750"/>
            <a:ext cx="1641700" cy="2182850"/>
          </a:xfrm>
          <a:prstGeom prst="rect">
            <a:avLst/>
          </a:prstGeom>
          <a:noFill/>
          <a:ln>
            <a:noFill/>
          </a:ln>
        </p:spPr>
      </p:pic>
      <p:pic>
        <p:nvPicPr>
          <p:cNvPr id="174" name="Google Shape;174;p19"/>
          <p:cNvPicPr preferRelativeResize="0"/>
          <p:nvPr/>
        </p:nvPicPr>
        <p:blipFill>
          <a:blip r:embed="rId7">
            <a:alphaModFix/>
          </a:blip>
          <a:stretch>
            <a:fillRect/>
          </a:stretch>
        </p:blipFill>
        <p:spPr>
          <a:xfrm>
            <a:off x="3355200" y="2423075"/>
            <a:ext cx="1884899" cy="190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78" name="Shape 178"/>
        <p:cNvGrpSpPr/>
        <p:nvPr/>
      </p:nvGrpSpPr>
      <p:grpSpPr>
        <a:xfrm>
          <a:off x="0" y="0"/>
          <a:ext cx="0" cy="0"/>
          <a:chOff x="0" y="0"/>
          <a:chExt cx="0" cy="0"/>
        </a:xfrm>
      </p:grpSpPr>
      <p:sp>
        <p:nvSpPr>
          <p:cNvPr id="179" name="Google Shape;179;p20"/>
          <p:cNvSpPr txBox="1"/>
          <p:nvPr>
            <p:ph type="title"/>
          </p:nvPr>
        </p:nvSpPr>
        <p:spPr>
          <a:xfrm>
            <a:off x="311700" y="235875"/>
            <a:ext cx="3398700" cy="6078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Statement</a:t>
            </a:r>
            <a:endParaRPr/>
          </a:p>
        </p:txBody>
      </p:sp>
      <p:sp>
        <p:nvSpPr>
          <p:cNvPr id="180" name="Google Shape;180;p20"/>
          <p:cNvSpPr txBox="1"/>
          <p:nvPr>
            <p:ph idx="1" type="body"/>
          </p:nvPr>
        </p:nvSpPr>
        <p:spPr>
          <a:xfrm>
            <a:off x="311700" y="1125150"/>
            <a:ext cx="4858500" cy="34155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GB"/>
              <a:t>The hospitality industry faces significant challenges due to reservation cancellations, leading to revenue losses and operational inefficiencies. To overcome these issues, it is important to accurately predict the likelihood of hotel reservation cancellations based on various customer and booking-related factors.</a:t>
            </a:r>
            <a:endParaRPr/>
          </a:p>
        </p:txBody>
      </p:sp>
      <p:sp>
        <p:nvSpPr>
          <p:cNvPr id="181" name="Google Shape;181;p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82" name="Google Shape;182;p20"/>
          <p:cNvPicPr preferRelativeResize="0"/>
          <p:nvPr/>
        </p:nvPicPr>
        <p:blipFill>
          <a:blip r:embed="rId3">
            <a:alphaModFix/>
          </a:blip>
          <a:stretch>
            <a:fillRect/>
          </a:stretch>
        </p:blipFill>
        <p:spPr>
          <a:xfrm>
            <a:off x="5269025" y="1259074"/>
            <a:ext cx="3669002" cy="27965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Objectives</a:t>
            </a:r>
            <a:endParaRPr/>
          </a:p>
        </p:txBody>
      </p:sp>
      <p:sp>
        <p:nvSpPr>
          <p:cNvPr id="188" name="Google Shape;188;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project aims to develop a predictive model that can estimate the probability of a booking being canceled, utilizing a dataset that includes features such as customer demographics, booking details, and historical behavior. </a:t>
            </a:r>
            <a:endParaRPr/>
          </a:p>
          <a:p>
            <a:pPr indent="0" lvl="0" marL="0" rtl="0" algn="l">
              <a:spcBef>
                <a:spcPts val="1200"/>
              </a:spcBef>
              <a:spcAft>
                <a:spcPts val="0"/>
              </a:spcAft>
              <a:buNone/>
            </a:pPr>
            <a:r>
              <a:rPr lang="en-GB"/>
              <a:t>By identifying the key variables that influence cancellations, the project will provide valuable insights to hotel management, enabling them to take proactive measures to reduce cancellations and optimize revenue.</a:t>
            </a:r>
            <a:endParaRPr/>
          </a:p>
          <a:p>
            <a:pPr indent="0" lvl="0" marL="0" rtl="0" algn="l">
              <a:spcBef>
                <a:spcPts val="1200"/>
              </a:spcBef>
              <a:spcAft>
                <a:spcPts val="1200"/>
              </a:spcAft>
              <a:buNone/>
            </a:pPr>
            <a:r>
              <a:t/>
            </a:r>
            <a:endParaRPr/>
          </a:p>
        </p:txBody>
      </p:sp>
      <p:sp>
        <p:nvSpPr>
          <p:cNvPr id="189" name="Google Shape;189;p2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3" name="Shape 193"/>
        <p:cNvGrpSpPr/>
        <p:nvPr/>
      </p:nvGrpSpPr>
      <p:grpSpPr>
        <a:xfrm>
          <a:off x="0" y="0"/>
          <a:ext cx="0" cy="0"/>
          <a:chOff x="0" y="0"/>
          <a:chExt cx="0" cy="0"/>
        </a:xfrm>
      </p:grpSpPr>
      <p:sp>
        <p:nvSpPr>
          <p:cNvPr id="194" name="Google Shape;194;p22"/>
          <p:cNvSpPr txBox="1"/>
          <p:nvPr>
            <p:ph type="title"/>
          </p:nvPr>
        </p:nvSpPr>
        <p:spPr>
          <a:xfrm>
            <a:off x="311700" y="410000"/>
            <a:ext cx="2755800" cy="5946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dataset</a:t>
            </a:r>
            <a:endParaRPr/>
          </a:p>
        </p:txBody>
      </p:sp>
      <p:sp>
        <p:nvSpPr>
          <p:cNvPr id="195" name="Google Shape;195;p22"/>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96" name="Google Shape;196;p22"/>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197" name="Google Shape;197;p22"/>
          <p:cNvSpPr txBox="1"/>
          <p:nvPr/>
        </p:nvSpPr>
        <p:spPr>
          <a:xfrm>
            <a:off x="311700" y="1312675"/>
            <a:ext cx="7862700" cy="295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The Hotel Reservation Cancellation Prediction dataset contains detailed information about hotel bookings, including customer demographics, booking specifics, and historical behavior. Key features include the number of adults and children, the duration of stay (split between weekend and weeknights), meal plan type, car parking needs, lead time, arrival details, market segment, repeat guest status, previous cancellations, special requests, and the average price per room. The dataset's target variable is the booking status, indicating whether a reservation was canceled. </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GB" sz="1800">
                <a:solidFill>
                  <a:schemeClr val="dk2"/>
                </a:solidFill>
                <a:latin typeface="Roboto"/>
                <a:ea typeface="Roboto"/>
                <a:cs typeface="Roboto"/>
                <a:sym typeface="Roboto"/>
              </a:rPr>
              <a:t>The dataset has a total of 36,275 observations and 17 attributes. </a:t>
            </a:r>
            <a:endParaRPr sz="1800">
              <a:solidFill>
                <a:schemeClr val="dk2"/>
              </a:solidFill>
              <a:latin typeface="Roboto"/>
              <a:ea typeface="Roboto"/>
              <a:cs typeface="Roboto"/>
              <a:sym typeface="Roboto"/>
            </a:endParaRPr>
          </a:p>
        </p:txBody>
      </p:sp>
      <p:sp>
        <p:nvSpPr>
          <p:cNvPr id="198" name="Google Shape;198;p2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2" name="Shape 202"/>
        <p:cNvGrpSpPr/>
        <p:nvPr/>
      </p:nvGrpSpPr>
      <p:grpSpPr>
        <a:xfrm>
          <a:off x="0" y="0"/>
          <a:ext cx="0" cy="0"/>
          <a:chOff x="0" y="0"/>
          <a:chExt cx="0" cy="0"/>
        </a:xfrm>
      </p:grpSpPr>
      <p:sp>
        <p:nvSpPr>
          <p:cNvPr id="203" name="Google Shape;203;p23"/>
          <p:cNvSpPr txBox="1"/>
          <p:nvPr>
            <p:ph type="title"/>
          </p:nvPr>
        </p:nvSpPr>
        <p:spPr>
          <a:xfrm>
            <a:off x="311700" y="410000"/>
            <a:ext cx="2501100" cy="6078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Cleaning</a:t>
            </a:r>
            <a:endParaRPr/>
          </a:p>
        </p:txBody>
      </p:sp>
      <p:sp>
        <p:nvSpPr>
          <p:cNvPr id="204" name="Google Shape;204;p23"/>
          <p:cNvSpPr txBox="1"/>
          <p:nvPr>
            <p:ph idx="1" type="body"/>
          </p:nvPr>
        </p:nvSpPr>
        <p:spPr>
          <a:xfrm>
            <a:off x="311700" y="1229875"/>
            <a:ext cx="8520600" cy="33390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en-GB"/>
              <a:t>The data cleaning process involves dropping duplicate observations, checking for </a:t>
            </a:r>
            <a:r>
              <a:rPr lang="en-GB"/>
              <a:t>outliers</a:t>
            </a:r>
            <a:r>
              <a:rPr lang="en-GB"/>
              <a:t> and missing values and merging the date columns to one date column.</a:t>
            </a:r>
            <a:endParaRPr/>
          </a:p>
          <a:p>
            <a:pPr indent="0" lvl="0" marL="0" rtl="0" algn="l">
              <a:spcBef>
                <a:spcPts val="1200"/>
              </a:spcBef>
              <a:spcAft>
                <a:spcPts val="0"/>
              </a:spcAft>
              <a:buNone/>
            </a:pPr>
            <a:r>
              <a:rPr lang="en-GB"/>
              <a:t>One-hot e</a:t>
            </a:r>
            <a:r>
              <a:rPr lang="en-GB"/>
              <a:t>ncoding</a:t>
            </a:r>
            <a:r>
              <a:rPr lang="en-GB"/>
              <a:t> is also performed on categorical variables like type of meal plan, market segment type, the room type and booking status. </a:t>
            </a:r>
            <a:endParaRPr/>
          </a:p>
          <a:p>
            <a:pPr indent="0" lvl="0" marL="0" rtl="0" algn="l">
              <a:spcBef>
                <a:spcPts val="1200"/>
              </a:spcBef>
              <a:spcAft>
                <a:spcPts val="0"/>
              </a:spcAft>
              <a:buNone/>
            </a:pPr>
            <a:r>
              <a:rPr lang="en-GB"/>
              <a:t>The booking ID column is dropped as it has no significance in </a:t>
            </a:r>
            <a:r>
              <a:rPr lang="en-GB"/>
              <a:t>manipulating</a:t>
            </a:r>
            <a:r>
              <a:rPr lang="en-GB"/>
              <a:t> the dataset.</a:t>
            </a:r>
            <a:endParaRPr/>
          </a:p>
          <a:p>
            <a:pPr indent="0" lvl="0" marL="0" rtl="0" algn="l">
              <a:spcBef>
                <a:spcPts val="1200"/>
              </a:spcBef>
              <a:spcAft>
                <a:spcPts val="0"/>
              </a:spcAft>
              <a:buNone/>
            </a:pPr>
            <a:r>
              <a:rPr lang="en-GB"/>
              <a:t>Summary statistics gave a overview of data distribution across all attributes. </a:t>
            </a:r>
            <a:endParaRPr/>
          </a:p>
          <a:p>
            <a:pPr indent="0" lvl="0" marL="0" rtl="0" algn="l">
              <a:spcBef>
                <a:spcPts val="1200"/>
              </a:spcBef>
              <a:spcAft>
                <a:spcPts val="1200"/>
              </a:spcAft>
              <a:buNone/>
            </a:pPr>
            <a:r>
              <a:t/>
            </a:r>
            <a:endParaRPr/>
          </a:p>
        </p:txBody>
      </p:sp>
      <p:sp>
        <p:nvSpPr>
          <p:cNvPr id="205" name="Google Shape;205;p2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09" name="Shape 209"/>
        <p:cNvGrpSpPr/>
        <p:nvPr/>
      </p:nvGrpSpPr>
      <p:grpSpPr>
        <a:xfrm>
          <a:off x="0" y="0"/>
          <a:ext cx="0" cy="0"/>
          <a:chOff x="0" y="0"/>
          <a:chExt cx="0" cy="0"/>
        </a:xfrm>
      </p:grpSpPr>
      <p:sp>
        <p:nvSpPr>
          <p:cNvPr id="210" name="Google Shape;210;p24"/>
          <p:cNvSpPr txBox="1"/>
          <p:nvPr>
            <p:ph type="title"/>
          </p:nvPr>
        </p:nvSpPr>
        <p:spPr>
          <a:xfrm>
            <a:off x="152400" y="155500"/>
            <a:ext cx="4617600" cy="6078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Insights</a:t>
            </a:r>
            <a:endParaRPr/>
          </a:p>
        </p:txBody>
      </p:sp>
      <p:sp>
        <p:nvSpPr>
          <p:cNvPr id="211" name="Google Shape;211;p24"/>
          <p:cNvSpPr txBox="1"/>
          <p:nvPr>
            <p:ph idx="1" type="body"/>
          </p:nvPr>
        </p:nvSpPr>
        <p:spPr>
          <a:xfrm>
            <a:off x="6994625" y="883975"/>
            <a:ext cx="2014500" cy="3534600"/>
          </a:xfrm>
          <a:prstGeom prst="rect">
            <a:avLst/>
          </a:prstGeom>
          <a:solidFill>
            <a:schemeClr val="lt1"/>
          </a:solidFill>
        </p:spPr>
        <p:txBody>
          <a:bodyPr anchorCtr="0" anchor="t" bIns="91425" lIns="91425" spcFirstLastPara="1" rIns="91425" wrap="square" tIns="91425">
            <a:normAutofit fontScale="55000"/>
          </a:bodyPr>
          <a:lstStyle/>
          <a:p>
            <a:pPr indent="0" lvl="0" marL="0" rtl="0" algn="l">
              <a:spcBef>
                <a:spcPts val="1200"/>
              </a:spcBef>
              <a:spcAft>
                <a:spcPts val="0"/>
              </a:spcAft>
              <a:buNone/>
            </a:pPr>
            <a:r>
              <a:rPr lang="en-GB"/>
              <a:t>The visualization </a:t>
            </a:r>
            <a:br>
              <a:rPr lang="en-GB"/>
            </a:br>
            <a:r>
              <a:rPr lang="en-GB"/>
              <a:t>shows a summary that:</a:t>
            </a:r>
            <a:endParaRPr/>
          </a:p>
          <a:p>
            <a:pPr indent="0" lvl="0" marL="0" rtl="0" algn="l">
              <a:spcBef>
                <a:spcPts val="1200"/>
              </a:spcBef>
              <a:spcAft>
                <a:spcPts val="0"/>
              </a:spcAft>
              <a:buNone/>
            </a:pPr>
            <a:r>
              <a:rPr lang="en-GB"/>
              <a:t>76.7% of customers prefer Meal type 1 while no one prefers meal type 3.</a:t>
            </a:r>
            <a:endParaRPr/>
          </a:p>
          <a:p>
            <a:pPr indent="0" lvl="0" marL="0" rtl="0" algn="l">
              <a:spcBef>
                <a:spcPts val="1200"/>
              </a:spcBef>
              <a:spcAft>
                <a:spcPts val="0"/>
              </a:spcAft>
              <a:buNone/>
            </a:pPr>
            <a:r>
              <a:rPr lang="en-GB"/>
              <a:t>77.5% prefer Room Type 1 followed by 16.7% for room type 4 and no one wants room type and no one wants room type 3.</a:t>
            </a:r>
            <a:endParaRPr/>
          </a:p>
          <a:p>
            <a:pPr indent="0" lvl="0" marL="0" rtl="0" algn="l">
              <a:spcBef>
                <a:spcPts val="1200"/>
              </a:spcBef>
              <a:spcAft>
                <a:spcPts val="0"/>
              </a:spcAft>
              <a:buNone/>
            </a:pPr>
            <a:r>
              <a:rPr lang="en-GB"/>
              <a:t>Most of the market segment is online (64%) followed by offline (29%).</a:t>
            </a:r>
            <a:endParaRPr/>
          </a:p>
          <a:p>
            <a:pPr indent="0" lvl="0" marL="0" rtl="0" algn="l">
              <a:spcBef>
                <a:spcPts val="1200"/>
              </a:spcBef>
              <a:spcAft>
                <a:spcPts val="0"/>
              </a:spcAft>
              <a:buNone/>
            </a:pPr>
            <a:r>
              <a:rPr lang="en-GB"/>
              <a:t>Most bookings, 67.2%, are not cancelled.</a:t>
            </a:r>
            <a:endParaRPr/>
          </a:p>
          <a:p>
            <a:pPr indent="0" lvl="0" marL="0" rtl="0" algn="l">
              <a:spcBef>
                <a:spcPts val="1200"/>
              </a:spcBef>
              <a:spcAft>
                <a:spcPts val="1200"/>
              </a:spcAft>
              <a:buNone/>
            </a:pPr>
            <a:r>
              <a:t/>
            </a:r>
            <a:endParaRPr/>
          </a:p>
        </p:txBody>
      </p:sp>
      <p:sp>
        <p:nvSpPr>
          <p:cNvPr id="212" name="Google Shape;212;p2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13" name="Google Shape;213;p24"/>
          <p:cNvPicPr preferRelativeResize="0"/>
          <p:nvPr/>
        </p:nvPicPr>
        <p:blipFill>
          <a:blip r:embed="rId3">
            <a:alphaModFix/>
          </a:blip>
          <a:stretch>
            <a:fillRect/>
          </a:stretch>
        </p:blipFill>
        <p:spPr>
          <a:xfrm>
            <a:off x="152400" y="884050"/>
            <a:ext cx="6718999" cy="353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7" name="Shape 217"/>
        <p:cNvGrpSpPr/>
        <p:nvPr/>
      </p:nvGrpSpPr>
      <p:grpSpPr>
        <a:xfrm>
          <a:off x="0" y="0"/>
          <a:ext cx="0" cy="0"/>
          <a:chOff x="0" y="0"/>
          <a:chExt cx="0" cy="0"/>
        </a:xfrm>
      </p:grpSpPr>
      <p:sp>
        <p:nvSpPr>
          <p:cNvPr id="218" name="Google Shape;218;p25"/>
          <p:cNvSpPr txBox="1"/>
          <p:nvPr>
            <p:ph type="title"/>
          </p:nvPr>
        </p:nvSpPr>
        <p:spPr>
          <a:xfrm>
            <a:off x="375050" y="142100"/>
            <a:ext cx="2702100" cy="5811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CORRELATION</a:t>
            </a:r>
            <a:endParaRPr/>
          </a:p>
          <a:p>
            <a:pPr indent="0" lvl="0" marL="0" rtl="0" algn="l">
              <a:spcBef>
                <a:spcPts val="0"/>
              </a:spcBef>
              <a:spcAft>
                <a:spcPts val="0"/>
              </a:spcAft>
              <a:buNone/>
            </a:pPr>
            <a:r>
              <a:t/>
            </a:r>
            <a:endParaRPr/>
          </a:p>
        </p:txBody>
      </p:sp>
      <p:sp>
        <p:nvSpPr>
          <p:cNvPr id="219" name="Google Shape;219;p2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